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325" r:id="rId3"/>
    <p:sldId id="319" r:id="rId4"/>
    <p:sldId id="322" r:id="rId5"/>
    <p:sldId id="289" r:id="rId6"/>
    <p:sldId id="268" r:id="rId7"/>
    <p:sldId id="267" r:id="rId8"/>
    <p:sldId id="258" r:id="rId9"/>
    <p:sldId id="257" r:id="rId10"/>
    <p:sldId id="294" r:id="rId11"/>
    <p:sldId id="326" r:id="rId12"/>
    <p:sldId id="320" r:id="rId13"/>
    <p:sldId id="282" r:id="rId14"/>
    <p:sldId id="296" r:id="rId15"/>
    <p:sldId id="317" r:id="rId16"/>
    <p:sldId id="261" r:id="rId17"/>
    <p:sldId id="318" r:id="rId18"/>
    <p:sldId id="313" r:id="rId19"/>
    <p:sldId id="316" r:id="rId20"/>
    <p:sldId id="297" r:id="rId21"/>
    <p:sldId id="263" r:id="rId22"/>
    <p:sldId id="327" r:id="rId23"/>
    <p:sldId id="302" r:id="rId24"/>
    <p:sldId id="301" r:id="rId25"/>
    <p:sldId id="300" r:id="rId26"/>
    <p:sldId id="298" r:id="rId27"/>
    <p:sldId id="315" r:id="rId28"/>
    <p:sldId id="284" r:id="rId29"/>
    <p:sldId id="310" r:id="rId30"/>
    <p:sldId id="303" r:id="rId31"/>
    <p:sldId id="271" r:id="rId32"/>
    <p:sldId id="306" r:id="rId33"/>
    <p:sldId id="269" r:id="rId34"/>
    <p:sldId id="270" r:id="rId35"/>
    <p:sldId id="323" r:id="rId36"/>
    <p:sldId id="279" r:id="rId37"/>
    <p:sldId id="309" r:id="rId38"/>
    <p:sldId id="286" r:id="rId39"/>
    <p:sldId id="287" r:id="rId40"/>
    <p:sldId id="312" r:id="rId41"/>
    <p:sldId id="324" r:id="rId42"/>
    <p:sldId id="273" r:id="rId43"/>
    <p:sldId id="274" r:id="rId44"/>
    <p:sldId id="276" r:id="rId45"/>
    <p:sldId id="275" r:id="rId46"/>
    <p:sldId id="277" r:id="rId47"/>
    <p:sldId id="307"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258" autoAdjust="0"/>
    <p:restoredTop sz="85906" autoAdjust="0"/>
  </p:normalViewPr>
  <p:slideViewPr>
    <p:cSldViewPr>
      <p:cViewPr varScale="1">
        <p:scale>
          <a:sx n="82" d="100"/>
          <a:sy n="82" d="100"/>
        </p:scale>
        <p:origin x="58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96"/>
    </p:cViewPr>
  </p:sorterViewPr>
  <p:notesViewPr>
    <p:cSldViewPr>
      <p:cViewPr varScale="1">
        <p:scale>
          <a:sx n="76" d="100"/>
          <a:sy n="76" d="100"/>
        </p:scale>
        <p:origin x="2304" y="2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County Budget = $3.5 billion</a:t>
            </a:r>
          </a:p>
        </c:rich>
      </c:tx>
      <c:overlay val="0"/>
    </c:title>
    <c:autoTitleDeleted val="0"/>
    <c:plotArea>
      <c:layout>
        <c:manualLayout>
          <c:layoutTarget val="inner"/>
          <c:xMode val="edge"/>
          <c:yMode val="edge"/>
          <c:x val="0.15230335745542481"/>
          <c:y val="0.18039916885389376"/>
          <c:w val="0.39373169001149777"/>
          <c:h val="0.73236832895888015"/>
        </c:manualLayout>
      </c:layout>
      <c:pieChart>
        <c:varyColors val="1"/>
        <c:ser>
          <c:idx val="0"/>
          <c:order val="0"/>
          <c:tx>
            <c:strRef>
              <c:f>Sheet1!$B$1</c:f>
              <c:strCache>
                <c:ptCount val="1"/>
                <c:pt idx="0">
                  <c:v>County Budget</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Intergovernmental</c:v>
                </c:pt>
                <c:pt idx="1">
                  <c:v>Hospital Health Plan</c:v>
                </c:pt>
                <c:pt idx="2">
                  <c:v>Health Plan GF </c:v>
                </c:pt>
                <c:pt idx="3">
                  <c:v>Local Taxes</c:v>
                </c:pt>
                <c:pt idx="4">
                  <c:v>Other Major Revenue</c:v>
                </c:pt>
              </c:strCache>
            </c:strRef>
          </c:cat>
          <c:val>
            <c:numRef>
              <c:f>Sheet1!$B$2:$B$6</c:f>
              <c:numCache>
                <c:formatCode>0%</c:formatCode>
                <c:ptCount val="5"/>
                <c:pt idx="0">
                  <c:v>0.25</c:v>
                </c:pt>
                <c:pt idx="1">
                  <c:v>0.38000000000000023</c:v>
                </c:pt>
                <c:pt idx="2">
                  <c:v>1.0000000000000005E-2</c:v>
                </c:pt>
                <c:pt idx="3">
                  <c:v>0.12000000000000002</c:v>
                </c:pt>
                <c:pt idx="4">
                  <c:v>0.2400000000000001</c:v>
                </c:pt>
              </c:numCache>
            </c:numRef>
          </c:val>
          <c:extLst>
            <c:ext xmlns:c16="http://schemas.microsoft.com/office/drawing/2014/chart" uri="{C3380CC4-5D6E-409C-BE32-E72D297353CC}">
              <c16:uniqueId val="{00000000-F86A-734E-827A-D02A04A1BE24}"/>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Revenue = $1.6 Billion</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Revenue</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General Purpose</c:v>
                </c:pt>
                <c:pt idx="1">
                  <c:v>Other Local</c:v>
                </c:pt>
                <c:pt idx="2">
                  <c:v>Federal</c:v>
                </c:pt>
                <c:pt idx="3">
                  <c:v>State</c:v>
                </c:pt>
              </c:strCache>
            </c:strRef>
          </c:cat>
          <c:val>
            <c:numRef>
              <c:f>Sheet1!$B$2:$B$5</c:f>
              <c:numCache>
                <c:formatCode>0%</c:formatCode>
                <c:ptCount val="4"/>
                <c:pt idx="0">
                  <c:v>0.28000000000000008</c:v>
                </c:pt>
                <c:pt idx="1">
                  <c:v>0.3200000000000004</c:v>
                </c:pt>
                <c:pt idx="2">
                  <c:v>0.18000000000000016</c:v>
                </c:pt>
                <c:pt idx="3">
                  <c:v>0.22000000000000017</c:v>
                </c:pt>
              </c:numCache>
            </c:numRef>
          </c:val>
          <c:extLst>
            <c:ext xmlns:c16="http://schemas.microsoft.com/office/drawing/2014/chart" uri="{C3380CC4-5D6E-409C-BE32-E72D297353CC}">
              <c16:uniqueId val="{00000000-C0D8-5543-84F2-0C4F2F8037BB}"/>
            </c:ext>
          </c:extLst>
        </c:ser>
        <c:ser>
          <c:idx val="1"/>
          <c:order val="1"/>
          <c:tx>
            <c:strRef>
              <c:f>Sheet1!$C$1</c:f>
              <c:strCache>
                <c:ptCount val="1"/>
                <c:pt idx="0">
                  <c:v>Column1</c:v>
                </c:pt>
              </c:strCache>
            </c:strRef>
          </c:tx>
          <c:cat>
            <c:strRef>
              <c:f>Sheet1!$A$2:$A$5</c:f>
              <c:strCache>
                <c:ptCount val="4"/>
                <c:pt idx="0">
                  <c:v>General Purpose</c:v>
                </c:pt>
                <c:pt idx="1">
                  <c:v>Other Local</c:v>
                </c:pt>
                <c:pt idx="2">
                  <c:v>Federal</c:v>
                </c:pt>
                <c:pt idx="3">
                  <c:v>State</c:v>
                </c:pt>
              </c:strCache>
            </c:strRef>
          </c:cat>
          <c:val>
            <c:numRef>
              <c:f>Sheet1!$C$2:$C$5</c:f>
              <c:numCache>
                <c:formatCode>General</c:formatCode>
                <c:ptCount val="4"/>
              </c:numCache>
            </c:numRef>
          </c:val>
          <c:extLst>
            <c:ext xmlns:c16="http://schemas.microsoft.com/office/drawing/2014/chart" uri="{C3380CC4-5D6E-409C-BE32-E72D297353CC}">
              <c16:uniqueId val="{00000001-C0D8-5543-84F2-0C4F2F8037BB}"/>
            </c:ext>
          </c:extLst>
        </c:ser>
        <c:dLbls>
          <c:showLegendKey val="0"/>
          <c:showVal val="0"/>
          <c:showCatName val="0"/>
          <c:showSerName val="0"/>
          <c:showPercent val="0"/>
          <c:showBubbleSize val="0"/>
          <c:showLeaderLines val="1"/>
        </c:dLbls>
      </c:pie3DChart>
    </c:plotArea>
    <c:legend>
      <c:legendPos val="r"/>
      <c:layout>
        <c:manualLayout>
          <c:xMode val="edge"/>
          <c:yMode val="edge"/>
          <c:x val="0.65834916468774762"/>
          <c:y val="0.32589275298921055"/>
          <c:w val="0.32577781943923723"/>
          <c:h val="0.5914552347623214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Sheet1!$A$1:$A$4</c:f>
              <c:strCache>
                <c:ptCount val="4"/>
                <c:pt idx="0">
                  <c:v>Salaries &amp; Benefits</c:v>
                </c:pt>
                <c:pt idx="1">
                  <c:v>Services &amp; Supplies</c:v>
                </c:pt>
                <c:pt idx="2">
                  <c:v>Other Charges</c:v>
                </c:pt>
                <c:pt idx="3">
                  <c:v>Misc</c:v>
                </c:pt>
              </c:strCache>
            </c:strRef>
          </c:cat>
          <c:val>
            <c:numRef>
              <c:f>Sheet1!$B$1:$B$4</c:f>
              <c:numCache>
                <c:formatCode>0%</c:formatCode>
                <c:ptCount val="4"/>
                <c:pt idx="0">
                  <c:v>0.49000000000000032</c:v>
                </c:pt>
                <c:pt idx="1">
                  <c:v>0.29000000000000031</c:v>
                </c:pt>
                <c:pt idx="2">
                  <c:v>0.14000000000000001</c:v>
                </c:pt>
                <c:pt idx="3">
                  <c:v>8.0000000000000043E-2</c:v>
                </c:pt>
              </c:numCache>
            </c:numRef>
          </c:val>
          <c:extLst>
            <c:ext xmlns:c16="http://schemas.microsoft.com/office/drawing/2014/chart" uri="{C3380CC4-5D6E-409C-BE32-E72D297353CC}">
              <c16:uniqueId val="{00000000-3E1A-FF44-9AA3-BEA9C92D8C3C}"/>
            </c:ext>
          </c:extLst>
        </c:ser>
        <c:dLbls>
          <c:showLegendKey val="0"/>
          <c:showVal val="0"/>
          <c:showCatName val="0"/>
          <c:showSerName val="0"/>
          <c:showPercent val="0"/>
          <c:showBubbleSize val="0"/>
          <c:showLeaderLines val="1"/>
        </c:dLbls>
      </c:pie3DChart>
    </c:plotArea>
    <c:legend>
      <c:legendPos val="r"/>
      <c:layout>
        <c:manualLayout>
          <c:xMode val="edge"/>
          <c:yMode val="edge"/>
          <c:x val="0.59662073490813661"/>
          <c:y val="0.25001312335958031"/>
          <c:w val="0.37282370953630839"/>
          <c:h val="0.72219597550306336"/>
        </c:manualLayout>
      </c:layout>
      <c:overlay val="0"/>
      <c:txPr>
        <a:bodyPr/>
        <a:lstStyle/>
        <a:p>
          <a:pPr>
            <a:defRPr kern="1000" baseline="0"/>
          </a:pPr>
          <a:endParaRPr lang="en-US"/>
        </a:p>
      </c:txPr>
    </c:legend>
    <c:plotVisOnly val="1"/>
    <c:dispBlanksAs val="gap"/>
    <c:showDLblsOverMax val="0"/>
  </c:chart>
  <c:txPr>
    <a:bodyPr/>
    <a:lstStyle/>
    <a:p>
      <a:pPr>
        <a:defRPr kern="700" baseline="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F296AF-B231-4E33-8FD1-B899A371C064}"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3DE7B820-BF00-4F48-A27E-BCBA787D5553}">
      <dgm:prSet phldrT="[Text]"/>
      <dgm:spPr/>
      <dgm:t>
        <a:bodyPr/>
        <a:lstStyle/>
        <a:p>
          <a:r>
            <a:rPr lang="en-US" dirty="0"/>
            <a:t>Budget Process</a:t>
          </a:r>
        </a:p>
      </dgm:t>
    </dgm:pt>
    <dgm:pt modelId="{C3CCB9C7-888E-4BA9-A7A7-634A6F1E3246}" type="parTrans" cxnId="{846837A4-3BE2-4BFD-8904-72B380C8A7C5}">
      <dgm:prSet/>
      <dgm:spPr/>
      <dgm:t>
        <a:bodyPr/>
        <a:lstStyle/>
        <a:p>
          <a:endParaRPr lang="en-US"/>
        </a:p>
      </dgm:t>
    </dgm:pt>
    <dgm:pt modelId="{49A6F204-D47D-4C84-B077-BA915089FAB0}" type="sibTrans" cxnId="{846837A4-3BE2-4BFD-8904-72B380C8A7C5}">
      <dgm:prSet/>
      <dgm:spPr/>
      <dgm:t>
        <a:bodyPr/>
        <a:lstStyle/>
        <a:p>
          <a:endParaRPr lang="en-US"/>
        </a:p>
      </dgm:t>
    </dgm:pt>
    <dgm:pt modelId="{EF813244-265C-4C04-A69A-3B2046B67352}">
      <dgm:prSet phldrT="[Text]"/>
      <dgm:spPr/>
      <dgm:t>
        <a:bodyPr/>
        <a:lstStyle/>
        <a:p>
          <a:r>
            <a:rPr lang="en-US" dirty="0"/>
            <a:t>BOS:  Sets vision/priorities, establishes financial policies, ensures resource alignment, and adopts the budget</a:t>
          </a:r>
        </a:p>
      </dgm:t>
    </dgm:pt>
    <dgm:pt modelId="{E93904B8-78FE-40A9-BEA6-C616F165DB81}" type="parTrans" cxnId="{BB6C0CED-D446-452D-A116-A30A4C9B8988}">
      <dgm:prSet/>
      <dgm:spPr/>
      <dgm:t>
        <a:bodyPr/>
        <a:lstStyle/>
        <a:p>
          <a:endParaRPr lang="en-US"/>
        </a:p>
      </dgm:t>
    </dgm:pt>
    <dgm:pt modelId="{847B2182-04A2-49FE-B75C-8F5D6EAF75F9}" type="sibTrans" cxnId="{BB6C0CED-D446-452D-A116-A30A4C9B8988}">
      <dgm:prSet/>
      <dgm:spPr/>
      <dgm:t>
        <a:bodyPr/>
        <a:lstStyle/>
        <a:p>
          <a:endParaRPr lang="en-US"/>
        </a:p>
      </dgm:t>
    </dgm:pt>
    <dgm:pt modelId="{F4967674-6B9D-4C41-8BDA-2768CC761859}">
      <dgm:prSet phldrT="[Text]"/>
      <dgm:spPr/>
      <dgm:t>
        <a:bodyPr/>
        <a:lstStyle/>
        <a:p>
          <a:r>
            <a:rPr lang="en-US" dirty="0"/>
            <a:t>County Administrator:  Prepares annual budget for BOS approval</a:t>
          </a:r>
        </a:p>
      </dgm:t>
    </dgm:pt>
    <dgm:pt modelId="{1A4916E7-65AC-4BF8-9608-03F0DC520CDF}" type="parTrans" cxnId="{3FE2CC7A-0358-4FD0-8DB1-E5F20B9FA7CA}">
      <dgm:prSet/>
      <dgm:spPr/>
      <dgm:t>
        <a:bodyPr/>
        <a:lstStyle/>
        <a:p>
          <a:endParaRPr lang="en-US"/>
        </a:p>
      </dgm:t>
    </dgm:pt>
    <dgm:pt modelId="{78CFAF54-EBF2-42E3-AC4B-B73C930985C9}" type="sibTrans" cxnId="{3FE2CC7A-0358-4FD0-8DB1-E5F20B9FA7CA}">
      <dgm:prSet/>
      <dgm:spPr/>
      <dgm:t>
        <a:bodyPr/>
        <a:lstStyle/>
        <a:p>
          <a:endParaRPr lang="en-US"/>
        </a:p>
      </dgm:t>
    </dgm:pt>
    <dgm:pt modelId="{BC77C16E-9F76-4759-8923-98A092447B81}">
      <dgm:prSet/>
      <dgm:spPr/>
      <dgm:t>
        <a:bodyPr/>
        <a:lstStyle/>
        <a:p>
          <a:r>
            <a:rPr lang="en-US"/>
            <a:t>Public:  Define and express quality of life (from Mission)  </a:t>
          </a:r>
          <a:endParaRPr lang="en-US" dirty="0"/>
        </a:p>
      </dgm:t>
    </dgm:pt>
    <dgm:pt modelId="{4D3F0FA5-5A8D-4246-B512-CAD3CC17D5FE}" type="parTrans" cxnId="{5CD0FBC7-44BB-4603-AA1F-5BD9052311F0}">
      <dgm:prSet/>
      <dgm:spPr/>
      <dgm:t>
        <a:bodyPr/>
        <a:lstStyle/>
        <a:p>
          <a:endParaRPr lang="en-US"/>
        </a:p>
      </dgm:t>
    </dgm:pt>
    <dgm:pt modelId="{08EB6753-0B57-4FBA-AD44-AEE115D8D4C0}" type="sibTrans" cxnId="{5CD0FBC7-44BB-4603-AA1F-5BD9052311F0}">
      <dgm:prSet/>
      <dgm:spPr/>
      <dgm:t>
        <a:bodyPr/>
        <a:lstStyle/>
        <a:p>
          <a:endParaRPr lang="en-US"/>
        </a:p>
      </dgm:t>
    </dgm:pt>
    <dgm:pt modelId="{BB83588B-A43B-40D5-97BB-DCD4095953AF}">
      <dgm:prSet/>
      <dgm:spPr/>
      <dgm:t>
        <a:bodyPr/>
        <a:lstStyle/>
        <a:p>
          <a:r>
            <a:rPr lang="en-US"/>
            <a:t>Departments:  Present annual budget request to CAO (based on?)</a:t>
          </a:r>
          <a:endParaRPr lang="en-US" dirty="0"/>
        </a:p>
      </dgm:t>
    </dgm:pt>
    <dgm:pt modelId="{A746F3BB-7071-48A6-AD20-CDDC69FB4937}" type="parTrans" cxnId="{B0ABBF02-A1AA-46BC-9863-9D876062300F}">
      <dgm:prSet/>
      <dgm:spPr/>
      <dgm:t>
        <a:bodyPr/>
        <a:lstStyle/>
        <a:p>
          <a:endParaRPr lang="en-US"/>
        </a:p>
      </dgm:t>
    </dgm:pt>
    <dgm:pt modelId="{2BC4397E-1959-468F-9D3D-8E3B328F9A0F}" type="sibTrans" cxnId="{B0ABBF02-A1AA-46BC-9863-9D876062300F}">
      <dgm:prSet/>
      <dgm:spPr/>
      <dgm:t>
        <a:bodyPr/>
        <a:lstStyle/>
        <a:p>
          <a:endParaRPr lang="en-US"/>
        </a:p>
      </dgm:t>
    </dgm:pt>
    <dgm:pt modelId="{3245281E-5D32-4952-8369-418AC284FFBD}" type="pres">
      <dgm:prSet presAssocID="{6DF296AF-B231-4E33-8FD1-B899A371C064}" presName="cycle" presStyleCnt="0">
        <dgm:presLayoutVars>
          <dgm:chMax val="1"/>
          <dgm:dir/>
          <dgm:animLvl val="ctr"/>
          <dgm:resizeHandles val="exact"/>
        </dgm:presLayoutVars>
      </dgm:prSet>
      <dgm:spPr/>
    </dgm:pt>
    <dgm:pt modelId="{6814015C-F556-493E-944A-32E63DB11E8F}" type="pres">
      <dgm:prSet presAssocID="{3DE7B820-BF00-4F48-A27E-BCBA787D5553}" presName="centerShape" presStyleLbl="node0" presStyleIdx="0" presStyleCnt="1"/>
      <dgm:spPr/>
    </dgm:pt>
    <dgm:pt modelId="{DA64FEA5-0C8F-41C7-8295-BE16F93C1526}" type="pres">
      <dgm:prSet presAssocID="{E93904B8-78FE-40A9-BEA6-C616F165DB81}" presName="Name9" presStyleLbl="parChTrans1D2" presStyleIdx="0" presStyleCnt="4"/>
      <dgm:spPr/>
    </dgm:pt>
    <dgm:pt modelId="{51DC03B6-72B1-419F-A379-2BECCBCA94E5}" type="pres">
      <dgm:prSet presAssocID="{E93904B8-78FE-40A9-BEA6-C616F165DB81}" presName="connTx" presStyleLbl="parChTrans1D2" presStyleIdx="0" presStyleCnt="4"/>
      <dgm:spPr/>
    </dgm:pt>
    <dgm:pt modelId="{648B0D73-C828-4A20-ABC3-CF3E74381781}" type="pres">
      <dgm:prSet presAssocID="{EF813244-265C-4C04-A69A-3B2046B67352}" presName="node" presStyleLbl="node1" presStyleIdx="0" presStyleCnt="4">
        <dgm:presLayoutVars>
          <dgm:bulletEnabled val="1"/>
        </dgm:presLayoutVars>
      </dgm:prSet>
      <dgm:spPr/>
    </dgm:pt>
    <dgm:pt modelId="{1DCDBEBE-27BC-4F37-95F9-9FBCC8D355C8}" type="pres">
      <dgm:prSet presAssocID="{4D3F0FA5-5A8D-4246-B512-CAD3CC17D5FE}" presName="Name9" presStyleLbl="parChTrans1D2" presStyleIdx="1" presStyleCnt="4"/>
      <dgm:spPr/>
    </dgm:pt>
    <dgm:pt modelId="{CDDF91CC-FE07-4AA2-BE55-8AD63C4F3D2B}" type="pres">
      <dgm:prSet presAssocID="{4D3F0FA5-5A8D-4246-B512-CAD3CC17D5FE}" presName="connTx" presStyleLbl="parChTrans1D2" presStyleIdx="1" presStyleCnt="4"/>
      <dgm:spPr/>
    </dgm:pt>
    <dgm:pt modelId="{EA6C31EC-8CDC-4A7A-9E6F-ECB8806C5D66}" type="pres">
      <dgm:prSet presAssocID="{BC77C16E-9F76-4759-8923-98A092447B81}" presName="node" presStyleLbl="node1" presStyleIdx="1" presStyleCnt="4">
        <dgm:presLayoutVars>
          <dgm:bulletEnabled val="1"/>
        </dgm:presLayoutVars>
      </dgm:prSet>
      <dgm:spPr/>
    </dgm:pt>
    <dgm:pt modelId="{7F4C77DF-C582-40DE-83D1-A3BCF09A70EB}" type="pres">
      <dgm:prSet presAssocID="{A746F3BB-7071-48A6-AD20-CDDC69FB4937}" presName="Name9" presStyleLbl="parChTrans1D2" presStyleIdx="2" presStyleCnt="4"/>
      <dgm:spPr/>
    </dgm:pt>
    <dgm:pt modelId="{A8D23D51-775B-4149-8928-E9EB19772D3F}" type="pres">
      <dgm:prSet presAssocID="{A746F3BB-7071-48A6-AD20-CDDC69FB4937}" presName="connTx" presStyleLbl="parChTrans1D2" presStyleIdx="2" presStyleCnt="4"/>
      <dgm:spPr/>
    </dgm:pt>
    <dgm:pt modelId="{2482FAFB-3F60-4444-BEBB-AAFFC4BEB445}" type="pres">
      <dgm:prSet presAssocID="{BB83588B-A43B-40D5-97BB-DCD4095953AF}" presName="node" presStyleLbl="node1" presStyleIdx="2" presStyleCnt="4">
        <dgm:presLayoutVars>
          <dgm:bulletEnabled val="1"/>
        </dgm:presLayoutVars>
      </dgm:prSet>
      <dgm:spPr/>
    </dgm:pt>
    <dgm:pt modelId="{9236BD1D-D7F8-4720-8761-C9261C8D9A2D}" type="pres">
      <dgm:prSet presAssocID="{1A4916E7-65AC-4BF8-9608-03F0DC520CDF}" presName="Name9" presStyleLbl="parChTrans1D2" presStyleIdx="3" presStyleCnt="4"/>
      <dgm:spPr/>
    </dgm:pt>
    <dgm:pt modelId="{AAC18EE0-AA44-4E69-8D2E-56072358C5DF}" type="pres">
      <dgm:prSet presAssocID="{1A4916E7-65AC-4BF8-9608-03F0DC520CDF}" presName="connTx" presStyleLbl="parChTrans1D2" presStyleIdx="3" presStyleCnt="4"/>
      <dgm:spPr/>
    </dgm:pt>
    <dgm:pt modelId="{C9C21152-70E3-434F-8DEC-899F8691CD2C}" type="pres">
      <dgm:prSet presAssocID="{F4967674-6B9D-4C41-8BDA-2768CC761859}" presName="node" presStyleLbl="node1" presStyleIdx="3" presStyleCnt="4">
        <dgm:presLayoutVars>
          <dgm:bulletEnabled val="1"/>
        </dgm:presLayoutVars>
      </dgm:prSet>
      <dgm:spPr/>
    </dgm:pt>
  </dgm:ptLst>
  <dgm:cxnLst>
    <dgm:cxn modelId="{B0ABBF02-A1AA-46BC-9863-9D876062300F}" srcId="{3DE7B820-BF00-4F48-A27E-BCBA787D5553}" destId="{BB83588B-A43B-40D5-97BB-DCD4095953AF}" srcOrd="2" destOrd="0" parTransId="{A746F3BB-7071-48A6-AD20-CDDC69FB4937}" sibTransId="{2BC4397E-1959-468F-9D3D-8E3B328F9A0F}"/>
    <dgm:cxn modelId="{0B9FAE1D-D4F5-4EA2-BA1B-B19FBE5C7AAB}" type="presOf" srcId="{A746F3BB-7071-48A6-AD20-CDDC69FB4937}" destId="{A8D23D51-775B-4149-8928-E9EB19772D3F}" srcOrd="1" destOrd="0" presId="urn:microsoft.com/office/officeart/2005/8/layout/radial1"/>
    <dgm:cxn modelId="{EEB1011E-1B2C-46D3-8ABF-75B99F738C5A}" type="presOf" srcId="{EF813244-265C-4C04-A69A-3B2046B67352}" destId="{648B0D73-C828-4A20-ABC3-CF3E74381781}" srcOrd="0" destOrd="0" presId="urn:microsoft.com/office/officeart/2005/8/layout/radial1"/>
    <dgm:cxn modelId="{2BAE053A-71E5-48DA-B953-7D75283D24A5}" type="presOf" srcId="{A746F3BB-7071-48A6-AD20-CDDC69FB4937}" destId="{7F4C77DF-C582-40DE-83D1-A3BCF09A70EB}" srcOrd="0" destOrd="0" presId="urn:microsoft.com/office/officeart/2005/8/layout/radial1"/>
    <dgm:cxn modelId="{F93B4D52-1188-47FB-8858-BD2A2A4C41CC}" type="presOf" srcId="{1A4916E7-65AC-4BF8-9608-03F0DC520CDF}" destId="{AAC18EE0-AA44-4E69-8D2E-56072358C5DF}" srcOrd="1" destOrd="0" presId="urn:microsoft.com/office/officeart/2005/8/layout/radial1"/>
    <dgm:cxn modelId="{E28AA56E-F51A-4B6A-9BB3-4CBA56BB3F9A}" type="presOf" srcId="{F4967674-6B9D-4C41-8BDA-2768CC761859}" destId="{C9C21152-70E3-434F-8DEC-899F8691CD2C}" srcOrd="0" destOrd="0" presId="urn:microsoft.com/office/officeart/2005/8/layout/radial1"/>
    <dgm:cxn modelId="{8F197772-91B8-4D31-AC50-CB45B87E4D87}" type="presOf" srcId="{BC77C16E-9F76-4759-8923-98A092447B81}" destId="{EA6C31EC-8CDC-4A7A-9E6F-ECB8806C5D66}" srcOrd="0" destOrd="0" presId="urn:microsoft.com/office/officeart/2005/8/layout/radial1"/>
    <dgm:cxn modelId="{F74B1274-931C-402E-B8A9-3129B23F8A98}" type="presOf" srcId="{1A4916E7-65AC-4BF8-9608-03F0DC520CDF}" destId="{9236BD1D-D7F8-4720-8761-C9261C8D9A2D}" srcOrd="0" destOrd="0" presId="urn:microsoft.com/office/officeart/2005/8/layout/radial1"/>
    <dgm:cxn modelId="{3FE2CC7A-0358-4FD0-8DB1-E5F20B9FA7CA}" srcId="{3DE7B820-BF00-4F48-A27E-BCBA787D5553}" destId="{F4967674-6B9D-4C41-8BDA-2768CC761859}" srcOrd="3" destOrd="0" parTransId="{1A4916E7-65AC-4BF8-9608-03F0DC520CDF}" sibTransId="{78CFAF54-EBF2-42E3-AC4B-B73C930985C9}"/>
    <dgm:cxn modelId="{0762BB9C-CBC5-49A4-BA1A-363C7A346AEF}" type="presOf" srcId="{6DF296AF-B231-4E33-8FD1-B899A371C064}" destId="{3245281E-5D32-4952-8369-418AC284FFBD}" srcOrd="0" destOrd="0" presId="urn:microsoft.com/office/officeart/2005/8/layout/radial1"/>
    <dgm:cxn modelId="{4450E69C-D2F5-4CD3-BE64-2C6366325257}" type="presOf" srcId="{E93904B8-78FE-40A9-BEA6-C616F165DB81}" destId="{51DC03B6-72B1-419F-A379-2BECCBCA94E5}" srcOrd="1" destOrd="0" presId="urn:microsoft.com/office/officeart/2005/8/layout/radial1"/>
    <dgm:cxn modelId="{077729A4-B4F5-4EE2-9B0A-5E9966505E55}" type="presOf" srcId="{3DE7B820-BF00-4F48-A27E-BCBA787D5553}" destId="{6814015C-F556-493E-944A-32E63DB11E8F}" srcOrd="0" destOrd="0" presId="urn:microsoft.com/office/officeart/2005/8/layout/radial1"/>
    <dgm:cxn modelId="{846837A4-3BE2-4BFD-8904-72B380C8A7C5}" srcId="{6DF296AF-B231-4E33-8FD1-B899A371C064}" destId="{3DE7B820-BF00-4F48-A27E-BCBA787D5553}" srcOrd="0" destOrd="0" parTransId="{C3CCB9C7-888E-4BA9-A7A7-634A6F1E3246}" sibTransId="{49A6F204-D47D-4C84-B077-BA915089FAB0}"/>
    <dgm:cxn modelId="{7AE997BB-8948-4F30-B81E-C291F1C36B08}" type="presOf" srcId="{BB83588B-A43B-40D5-97BB-DCD4095953AF}" destId="{2482FAFB-3F60-4444-BEBB-AAFFC4BEB445}" srcOrd="0" destOrd="0" presId="urn:microsoft.com/office/officeart/2005/8/layout/radial1"/>
    <dgm:cxn modelId="{1218FBBD-9B83-46F1-91B4-4B8CBA64F3A9}" type="presOf" srcId="{4D3F0FA5-5A8D-4246-B512-CAD3CC17D5FE}" destId="{1DCDBEBE-27BC-4F37-95F9-9FBCC8D355C8}" srcOrd="0" destOrd="0" presId="urn:microsoft.com/office/officeart/2005/8/layout/radial1"/>
    <dgm:cxn modelId="{5CD0FBC7-44BB-4603-AA1F-5BD9052311F0}" srcId="{3DE7B820-BF00-4F48-A27E-BCBA787D5553}" destId="{BC77C16E-9F76-4759-8923-98A092447B81}" srcOrd="1" destOrd="0" parTransId="{4D3F0FA5-5A8D-4246-B512-CAD3CC17D5FE}" sibTransId="{08EB6753-0B57-4FBA-AD44-AEE115D8D4C0}"/>
    <dgm:cxn modelId="{1DD92EE1-A75C-4D6F-9B5B-831C884DA0F7}" type="presOf" srcId="{4D3F0FA5-5A8D-4246-B512-CAD3CC17D5FE}" destId="{CDDF91CC-FE07-4AA2-BE55-8AD63C4F3D2B}" srcOrd="1" destOrd="0" presId="urn:microsoft.com/office/officeart/2005/8/layout/radial1"/>
    <dgm:cxn modelId="{B3BDC8EC-01C3-4E84-9E21-468D3560A46A}" type="presOf" srcId="{E93904B8-78FE-40A9-BEA6-C616F165DB81}" destId="{DA64FEA5-0C8F-41C7-8295-BE16F93C1526}" srcOrd="0" destOrd="0" presId="urn:microsoft.com/office/officeart/2005/8/layout/radial1"/>
    <dgm:cxn modelId="{BB6C0CED-D446-452D-A116-A30A4C9B8988}" srcId="{3DE7B820-BF00-4F48-A27E-BCBA787D5553}" destId="{EF813244-265C-4C04-A69A-3B2046B67352}" srcOrd="0" destOrd="0" parTransId="{E93904B8-78FE-40A9-BEA6-C616F165DB81}" sibTransId="{847B2182-04A2-49FE-B75C-8F5D6EAF75F9}"/>
    <dgm:cxn modelId="{14D46FCD-500C-4613-A17B-A16342FB0064}" type="presParOf" srcId="{3245281E-5D32-4952-8369-418AC284FFBD}" destId="{6814015C-F556-493E-944A-32E63DB11E8F}" srcOrd="0" destOrd="0" presId="urn:microsoft.com/office/officeart/2005/8/layout/radial1"/>
    <dgm:cxn modelId="{771B040B-49F0-49C9-AF9B-CCA86A808E59}" type="presParOf" srcId="{3245281E-5D32-4952-8369-418AC284FFBD}" destId="{DA64FEA5-0C8F-41C7-8295-BE16F93C1526}" srcOrd="1" destOrd="0" presId="urn:microsoft.com/office/officeart/2005/8/layout/radial1"/>
    <dgm:cxn modelId="{2289BADB-50E7-4BCA-984F-F4F7D8764BD9}" type="presParOf" srcId="{DA64FEA5-0C8F-41C7-8295-BE16F93C1526}" destId="{51DC03B6-72B1-419F-A379-2BECCBCA94E5}" srcOrd="0" destOrd="0" presId="urn:microsoft.com/office/officeart/2005/8/layout/radial1"/>
    <dgm:cxn modelId="{4A0950BE-ADE9-4A4E-861A-16261D6C9BA1}" type="presParOf" srcId="{3245281E-5D32-4952-8369-418AC284FFBD}" destId="{648B0D73-C828-4A20-ABC3-CF3E74381781}" srcOrd="2" destOrd="0" presId="urn:microsoft.com/office/officeart/2005/8/layout/radial1"/>
    <dgm:cxn modelId="{1C0EC96D-9EAE-4E60-B353-5627869F052D}" type="presParOf" srcId="{3245281E-5D32-4952-8369-418AC284FFBD}" destId="{1DCDBEBE-27BC-4F37-95F9-9FBCC8D355C8}" srcOrd="3" destOrd="0" presId="urn:microsoft.com/office/officeart/2005/8/layout/radial1"/>
    <dgm:cxn modelId="{97DEC04E-47BE-4EE8-9E32-B5920CA6793A}" type="presParOf" srcId="{1DCDBEBE-27BC-4F37-95F9-9FBCC8D355C8}" destId="{CDDF91CC-FE07-4AA2-BE55-8AD63C4F3D2B}" srcOrd="0" destOrd="0" presId="urn:microsoft.com/office/officeart/2005/8/layout/radial1"/>
    <dgm:cxn modelId="{E16A01C9-C049-4290-BCAF-9FCF7937970D}" type="presParOf" srcId="{3245281E-5D32-4952-8369-418AC284FFBD}" destId="{EA6C31EC-8CDC-4A7A-9E6F-ECB8806C5D66}" srcOrd="4" destOrd="0" presId="urn:microsoft.com/office/officeart/2005/8/layout/radial1"/>
    <dgm:cxn modelId="{10AC3DA4-0A89-43C5-99D6-53C7299FF9EA}" type="presParOf" srcId="{3245281E-5D32-4952-8369-418AC284FFBD}" destId="{7F4C77DF-C582-40DE-83D1-A3BCF09A70EB}" srcOrd="5" destOrd="0" presId="urn:microsoft.com/office/officeart/2005/8/layout/radial1"/>
    <dgm:cxn modelId="{D2584F62-A23D-4FE4-93AD-685E8CFC3E70}" type="presParOf" srcId="{7F4C77DF-C582-40DE-83D1-A3BCF09A70EB}" destId="{A8D23D51-775B-4149-8928-E9EB19772D3F}" srcOrd="0" destOrd="0" presId="urn:microsoft.com/office/officeart/2005/8/layout/radial1"/>
    <dgm:cxn modelId="{C8BD7959-3C85-4258-9BA0-ABE03FD12873}" type="presParOf" srcId="{3245281E-5D32-4952-8369-418AC284FFBD}" destId="{2482FAFB-3F60-4444-BEBB-AAFFC4BEB445}" srcOrd="6" destOrd="0" presId="urn:microsoft.com/office/officeart/2005/8/layout/radial1"/>
    <dgm:cxn modelId="{91D81D3B-7D76-4C0D-9D2B-A0140D98E811}" type="presParOf" srcId="{3245281E-5D32-4952-8369-418AC284FFBD}" destId="{9236BD1D-D7F8-4720-8761-C9261C8D9A2D}" srcOrd="7" destOrd="0" presId="urn:microsoft.com/office/officeart/2005/8/layout/radial1"/>
    <dgm:cxn modelId="{0BEAFFFC-F6DA-4094-9C01-47C0B45AC318}" type="presParOf" srcId="{9236BD1D-D7F8-4720-8761-C9261C8D9A2D}" destId="{AAC18EE0-AA44-4E69-8D2E-56072358C5DF}" srcOrd="0" destOrd="0" presId="urn:microsoft.com/office/officeart/2005/8/layout/radial1"/>
    <dgm:cxn modelId="{2E17A8A0-AEB2-46B1-9FFC-9E327D3AF511}" type="presParOf" srcId="{3245281E-5D32-4952-8369-418AC284FFBD}" destId="{C9C21152-70E3-434F-8DEC-899F8691CD2C}"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F1C718-3ABF-4B13-9BAF-9B012382886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07CFA96E-2AFA-4C6B-A290-31169296A7D7}">
      <dgm:prSet phldrT="[Text]" custT="1"/>
      <dgm:spPr/>
      <dgm:t>
        <a:bodyPr/>
        <a:lstStyle/>
        <a:p>
          <a:r>
            <a:rPr lang="en-US" sz="900" dirty="0"/>
            <a:t>Jan: CAO prepares  BOS retreat &amp; economic indicators</a:t>
          </a:r>
        </a:p>
        <a:p>
          <a:r>
            <a:rPr lang="en-US" sz="900" dirty="0"/>
            <a:t>Gov </a:t>
          </a:r>
          <a:r>
            <a:rPr lang="en-US" sz="900" dirty="0" err="1"/>
            <a:t>releasees</a:t>
          </a:r>
          <a:r>
            <a:rPr lang="en-US" sz="900" dirty="0"/>
            <a:t> State budget</a:t>
          </a:r>
        </a:p>
      </dgm:t>
    </dgm:pt>
    <dgm:pt modelId="{69EA0E8E-5D0C-42B0-A0B9-224EA34A9E9A}" type="parTrans" cxnId="{AD092C67-D706-431E-8943-4BB533909ADF}">
      <dgm:prSet/>
      <dgm:spPr/>
      <dgm:t>
        <a:bodyPr/>
        <a:lstStyle/>
        <a:p>
          <a:endParaRPr lang="en-US"/>
        </a:p>
      </dgm:t>
    </dgm:pt>
    <dgm:pt modelId="{DC107B11-4575-4069-84C3-E54D04067CE4}" type="sibTrans" cxnId="{AD092C67-D706-431E-8943-4BB533909ADF}">
      <dgm:prSet/>
      <dgm:spPr/>
      <dgm:t>
        <a:bodyPr/>
        <a:lstStyle/>
        <a:p>
          <a:endParaRPr lang="en-US"/>
        </a:p>
      </dgm:t>
    </dgm:pt>
    <dgm:pt modelId="{12E4500F-2DEE-4F77-BD96-E03A8D34DAA7}">
      <dgm:prSet phldrT="[Text]"/>
      <dgm:spPr/>
      <dgm:t>
        <a:bodyPr/>
        <a:lstStyle/>
        <a:p>
          <a:r>
            <a:rPr lang="en-US" dirty="0"/>
            <a:t>March: Mid-Year  Budget Status Report</a:t>
          </a:r>
        </a:p>
      </dgm:t>
    </dgm:pt>
    <dgm:pt modelId="{FEB75822-E1A9-4EC7-9E9A-8D67FD2F76E9}" type="parTrans" cxnId="{A9D46B73-57F8-41EC-9C5C-2852F03DF9D7}">
      <dgm:prSet/>
      <dgm:spPr/>
      <dgm:t>
        <a:bodyPr/>
        <a:lstStyle/>
        <a:p>
          <a:endParaRPr lang="en-US"/>
        </a:p>
      </dgm:t>
    </dgm:pt>
    <dgm:pt modelId="{551076D2-93EB-4179-B381-2DEE1BC667C8}" type="sibTrans" cxnId="{A9D46B73-57F8-41EC-9C5C-2852F03DF9D7}">
      <dgm:prSet/>
      <dgm:spPr/>
      <dgm:t>
        <a:bodyPr/>
        <a:lstStyle/>
        <a:p>
          <a:endParaRPr lang="en-US"/>
        </a:p>
      </dgm:t>
    </dgm:pt>
    <dgm:pt modelId="{5F5C753E-872E-4712-BE6A-C4C7043FE3AE}">
      <dgm:prSet phldrT="[Text]"/>
      <dgm:spPr/>
      <dgm:t>
        <a:bodyPr/>
        <a:lstStyle/>
        <a:p>
          <a:r>
            <a:rPr lang="en-US" dirty="0"/>
            <a:t>Apr:  Budget adopted by BOS at public hearing</a:t>
          </a:r>
        </a:p>
      </dgm:t>
    </dgm:pt>
    <dgm:pt modelId="{65E046E6-6FDD-4039-A1A0-4EA3795162DD}" type="parTrans" cxnId="{10EA425B-C083-4BA5-A08D-C4EE494937FA}">
      <dgm:prSet/>
      <dgm:spPr/>
      <dgm:t>
        <a:bodyPr/>
        <a:lstStyle/>
        <a:p>
          <a:endParaRPr lang="en-US"/>
        </a:p>
      </dgm:t>
    </dgm:pt>
    <dgm:pt modelId="{2B615BB2-2524-43EC-BC4A-58FA5F3E1D8C}" type="sibTrans" cxnId="{10EA425B-C083-4BA5-A08D-C4EE494937FA}">
      <dgm:prSet/>
      <dgm:spPr/>
      <dgm:t>
        <a:bodyPr/>
        <a:lstStyle/>
        <a:p>
          <a:endParaRPr lang="en-US"/>
        </a:p>
      </dgm:t>
    </dgm:pt>
    <dgm:pt modelId="{F845CA9D-5FE3-4766-A2CF-D70303EB5356}">
      <dgm:prSet custT="1"/>
      <dgm:spPr/>
      <dgm:t>
        <a:bodyPr/>
        <a:lstStyle/>
        <a:p>
          <a:r>
            <a:rPr lang="en-US" sz="900" dirty="0"/>
            <a:t>Feb/Mar: Departments /CAO develop budgets</a:t>
          </a:r>
        </a:p>
      </dgm:t>
    </dgm:pt>
    <dgm:pt modelId="{EBE94FC4-9715-4273-9D8A-7D251A1A53D7}" type="parTrans" cxnId="{8C76FD7F-3C5B-4AFA-A619-194319F4BFC3}">
      <dgm:prSet/>
      <dgm:spPr/>
      <dgm:t>
        <a:bodyPr/>
        <a:lstStyle/>
        <a:p>
          <a:endParaRPr lang="en-US"/>
        </a:p>
      </dgm:t>
    </dgm:pt>
    <dgm:pt modelId="{E6A0F961-EF2E-4E6D-8566-833F01B8F4F6}" type="sibTrans" cxnId="{8C76FD7F-3C5B-4AFA-A619-194319F4BFC3}">
      <dgm:prSet/>
      <dgm:spPr/>
      <dgm:t>
        <a:bodyPr/>
        <a:lstStyle/>
        <a:p>
          <a:endParaRPr lang="en-US"/>
        </a:p>
      </dgm:t>
    </dgm:pt>
    <dgm:pt modelId="{FF7EA130-2F9D-4558-ACD5-C5DA29C3901F}">
      <dgm:prSet custT="1"/>
      <dgm:spPr/>
      <dgm:t>
        <a:bodyPr/>
        <a:lstStyle/>
        <a:p>
          <a:r>
            <a:rPr lang="en-US" sz="900" dirty="0"/>
            <a:t>BOS retreat on capital  improvement plan</a:t>
          </a:r>
        </a:p>
      </dgm:t>
    </dgm:pt>
    <dgm:pt modelId="{0B1D13FC-58D1-48E5-9D6B-A9F4A2FFD32C}" type="parTrans" cxnId="{C03D88D1-8973-4B47-9AB0-382966E5B86B}">
      <dgm:prSet/>
      <dgm:spPr/>
      <dgm:t>
        <a:bodyPr/>
        <a:lstStyle/>
        <a:p>
          <a:endParaRPr lang="en-US"/>
        </a:p>
      </dgm:t>
    </dgm:pt>
    <dgm:pt modelId="{35A2E965-B661-4432-B97B-B17A68BE6B77}" type="sibTrans" cxnId="{C03D88D1-8973-4B47-9AB0-382966E5B86B}">
      <dgm:prSet/>
      <dgm:spPr/>
      <dgm:t>
        <a:bodyPr/>
        <a:lstStyle/>
        <a:p>
          <a:endParaRPr lang="en-US"/>
        </a:p>
      </dgm:t>
    </dgm:pt>
    <dgm:pt modelId="{91B4214D-B594-4F26-A967-972A4B2D26BF}">
      <dgm:prSet/>
      <dgm:spPr/>
      <dgm:t>
        <a:bodyPr/>
        <a:lstStyle/>
        <a:p>
          <a:r>
            <a:rPr lang="en-US" dirty="0"/>
            <a:t>May: Second hearing on budget adoption and May Revise</a:t>
          </a:r>
        </a:p>
      </dgm:t>
    </dgm:pt>
    <dgm:pt modelId="{AC293EB4-D739-4760-BC02-BC15753BA3B0}" type="parTrans" cxnId="{A4313404-6EC6-471E-9F39-4AE182811AA6}">
      <dgm:prSet/>
      <dgm:spPr/>
      <dgm:t>
        <a:bodyPr/>
        <a:lstStyle/>
        <a:p>
          <a:endParaRPr lang="en-US"/>
        </a:p>
      </dgm:t>
    </dgm:pt>
    <dgm:pt modelId="{F290EE7A-078C-4B22-A1C1-C35749D52676}" type="sibTrans" cxnId="{A4313404-6EC6-471E-9F39-4AE182811AA6}">
      <dgm:prSet/>
      <dgm:spPr/>
      <dgm:t>
        <a:bodyPr/>
        <a:lstStyle/>
        <a:p>
          <a:endParaRPr lang="en-US"/>
        </a:p>
      </dgm:t>
    </dgm:pt>
    <dgm:pt modelId="{B8E1163F-4629-4633-B2D9-50B11CD6293A}">
      <dgm:prSet custT="1"/>
      <dgm:spPr/>
      <dgm:t>
        <a:bodyPr/>
        <a:lstStyle/>
        <a:p>
          <a:r>
            <a:rPr lang="en-US" sz="900" dirty="0"/>
            <a:t>Sept:  Fiscal year-end budget hearing &amp; closing activities</a:t>
          </a:r>
        </a:p>
      </dgm:t>
    </dgm:pt>
    <dgm:pt modelId="{3B1608F1-5A48-42D4-BCFE-F57C9D94AE5E}" type="parTrans" cxnId="{767D9745-2A96-4A64-B655-F1178D190E71}">
      <dgm:prSet/>
      <dgm:spPr/>
      <dgm:t>
        <a:bodyPr/>
        <a:lstStyle/>
        <a:p>
          <a:endParaRPr lang="en-US"/>
        </a:p>
      </dgm:t>
    </dgm:pt>
    <dgm:pt modelId="{779A6BB4-9D6C-4778-843B-E46C4BDB6FEA}" type="sibTrans" cxnId="{767D9745-2A96-4A64-B655-F1178D190E71}">
      <dgm:prSet/>
      <dgm:spPr/>
      <dgm:t>
        <a:bodyPr/>
        <a:lstStyle/>
        <a:p>
          <a:endParaRPr lang="en-US"/>
        </a:p>
      </dgm:t>
    </dgm:pt>
    <dgm:pt modelId="{F6B33EA7-F619-4999-A952-170CFE07275A}">
      <dgm:prSet custT="1"/>
      <dgm:spPr/>
      <dgm:t>
        <a:bodyPr/>
        <a:lstStyle/>
        <a:p>
          <a:r>
            <a:rPr lang="en-US" sz="900" dirty="0"/>
            <a:t>July 1: FY Begins</a:t>
          </a:r>
        </a:p>
      </dgm:t>
    </dgm:pt>
    <dgm:pt modelId="{F6E33D1B-3B4A-4ACD-922A-2993E1873D85}" type="parTrans" cxnId="{6345B8B6-5944-4D5C-9B9B-E971D0876762}">
      <dgm:prSet/>
      <dgm:spPr/>
      <dgm:t>
        <a:bodyPr/>
        <a:lstStyle/>
        <a:p>
          <a:endParaRPr lang="en-US"/>
        </a:p>
      </dgm:t>
    </dgm:pt>
    <dgm:pt modelId="{A930C54C-03B4-4DAD-B35F-FF068F33E66F}" type="sibTrans" cxnId="{6345B8B6-5944-4D5C-9B9B-E971D0876762}">
      <dgm:prSet/>
      <dgm:spPr/>
      <dgm:t>
        <a:bodyPr/>
        <a:lstStyle/>
        <a:p>
          <a:endParaRPr lang="en-US"/>
        </a:p>
      </dgm:t>
    </dgm:pt>
    <dgm:pt modelId="{CA0009D3-C9E3-4CB5-A9B1-51CA87F8A26D}">
      <dgm:prSet custT="1"/>
      <dgm:spPr/>
      <dgm:t>
        <a:bodyPr/>
        <a:lstStyle/>
        <a:p>
          <a:r>
            <a:rPr lang="en-US" sz="900" dirty="0"/>
            <a:t>Nov-Jan: Dept heads plan for budget</a:t>
          </a:r>
        </a:p>
      </dgm:t>
    </dgm:pt>
    <dgm:pt modelId="{934AE890-A589-4710-B975-592A42291A33}" type="parTrans" cxnId="{C9869309-23AB-4888-8A99-E77941229039}">
      <dgm:prSet/>
      <dgm:spPr/>
      <dgm:t>
        <a:bodyPr/>
        <a:lstStyle/>
        <a:p>
          <a:endParaRPr lang="en-US"/>
        </a:p>
      </dgm:t>
    </dgm:pt>
    <dgm:pt modelId="{98714A03-8774-4106-8688-0921A8D504FA}" type="sibTrans" cxnId="{C9869309-23AB-4888-8A99-E77941229039}">
      <dgm:prSet/>
      <dgm:spPr/>
      <dgm:t>
        <a:bodyPr/>
        <a:lstStyle/>
        <a:p>
          <a:endParaRPr lang="en-US"/>
        </a:p>
      </dgm:t>
    </dgm:pt>
    <dgm:pt modelId="{91E329B9-B705-479C-8434-1D6B845646A1}" type="pres">
      <dgm:prSet presAssocID="{7EF1C718-3ABF-4B13-9BAF-9B0123828865}" presName="Name0" presStyleCnt="0">
        <dgm:presLayoutVars>
          <dgm:dir/>
          <dgm:resizeHandles val="exact"/>
        </dgm:presLayoutVars>
      </dgm:prSet>
      <dgm:spPr/>
    </dgm:pt>
    <dgm:pt modelId="{212CF440-1C85-4CA7-9830-4C06AA900636}" type="pres">
      <dgm:prSet presAssocID="{7EF1C718-3ABF-4B13-9BAF-9B0123828865}" presName="cycle" presStyleCnt="0"/>
      <dgm:spPr/>
    </dgm:pt>
    <dgm:pt modelId="{2544CD0F-FCD3-4B28-832D-C4B82B02BB8F}" type="pres">
      <dgm:prSet presAssocID="{CA0009D3-C9E3-4CB5-A9B1-51CA87F8A26D}" presName="nodeFirstNode" presStyleLbl="node1" presStyleIdx="0" presStyleCnt="9">
        <dgm:presLayoutVars>
          <dgm:bulletEnabled val="1"/>
        </dgm:presLayoutVars>
      </dgm:prSet>
      <dgm:spPr/>
    </dgm:pt>
    <dgm:pt modelId="{0B027FFC-FD9A-4E01-A3DF-60B0D2017705}" type="pres">
      <dgm:prSet presAssocID="{98714A03-8774-4106-8688-0921A8D504FA}" presName="sibTransFirstNode" presStyleLbl="bgShp" presStyleIdx="0" presStyleCnt="1"/>
      <dgm:spPr/>
    </dgm:pt>
    <dgm:pt modelId="{C42F1D5B-22D6-449D-99B7-B0D14A457A88}" type="pres">
      <dgm:prSet presAssocID="{07CFA96E-2AFA-4C6B-A290-31169296A7D7}" presName="nodeFollowingNodes" presStyleLbl="node1" presStyleIdx="1" presStyleCnt="9" custScaleY="146962" custRadScaleRad="94240" custRadScaleInc="8138">
        <dgm:presLayoutVars>
          <dgm:bulletEnabled val="1"/>
        </dgm:presLayoutVars>
      </dgm:prSet>
      <dgm:spPr/>
    </dgm:pt>
    <dgm:pt modelId="{C2BC9442-E174-46F8-A1FA-EAC272A89FED}" type="pres">
      <dgm:prSet presAssocID="{FF7EA130-2F9D-4558-ACD5-C5DA29C3901F}" presName="nodeFollowingNodes" presStyleLbl="node1" presStyleIdx="2" presStyleCnt="9">
        <dgm:presLayoutVars>
          <dgm:bulletEnabled val="1"/>
        </dgm:presLayoutVars>
      </dgm:prSet>
      <dgm:spPr/>
    </dgm:pt>
    <dgm:pt modelId="{BDC287C9-B1E4-4B40-B4AE-69538626789A}" type="pres">
      <dgm:prSet presAssocID="{F845CA9D-5FE3-4766-A2CF-D70303EB5356}" presName="nodeFollowingNodes" presStyleLbl="node1" presStyleIdx="3" presStyleCnt="9">
        <dgm:presLayoutVars>
          <dgm:bulletEnabled val="1"/>
        </dgm:presLayoutVars>
      </dgm:prSet>
      <dgm:spPr/>
    </dgm:pt>
    <dgm:pt modelId="{3FEB36F3-8CCE-40A7-A5AF-F6C03EC8D5D7}" type="pres">
      <dgm:prSet presAssocID="{12E4500F-2DEE-4F77-BD96-E03A8D34DAA7}" presName="nodeFollowingNodes" presStyleLbl="node1" presStyleIdx="4" presStyleCnt="9">
        <dgm:presLayoutVars>
          <dgm:bulletEnabled val="1"/>
        </dgm:presLayoutVars>
      </dgm:prSet>
      <dgm:spPr/>
    </dgm:pt>
    <dgm:pt modelId="{C57C5458-3D6A-473B-9A67-51619F9AA586}" type="pres">
      <dgm:prSet presAssocID="{5F5C753E-872E-4712-BE6A-C4C7043FE3AE}" presName="nodeFollowingNodes" presStyleLbl="node1" presStyleIdx="5" presStyleCnt="9">
        <dgm:presLayoutVars>
          <dgm:bulletEnabled val="1"/>
        </dgm:presLayoutVars>
      </dgm:prSet>
      <dgm:spPr/>
    </dgm:pt>
    <dgm:pt modelId="{7807D956-649F-4FA6-BDC4-6F797DA95B16}" type="pres">
      <dgm:prSet presAssocID="{91B4214D-B594-4F26-A967-972A4B2D26BF}" presName="nodeFollowingNodes" presStyleLbl="node1" presStyleIdx="6" presStyleCnt="9" custScaleY="152419">
        <dgm:presLayoutVars>
          <dgm:bulletEnabled val="1"/>
        </dgm:presLayoutVars>
      </dgm:prSet>
      <dgm:spPr/>
    </dgm:pt>
    <dgm:pt modelId="{3C761FBC-F6C8-4D3D-B0D0-C24352968E08}" type="pres">
      <dgm:prSet presAssocID="{F6B33EA7-F619-4999-A952-170CFE07275A}" presName="nodeFollowingNodes" presStyleLbl="node1" presStyleIdx="7" presStyleCnt="9">
        <dgm:presLayoutVars>
          <dgm:bulletEnabled val="1"/>
        </dgm:presLayoutVars>
      </dgm:prSet>
      <dgm:spPr/>
    </dgm:pt>
    <dgm:pt modelId="{85E87701-7B27-4966-87B1-22C002FC65E8}" type="pres">
      <dgm:prSet presAssocID="{B8E1163F-4629-4633-B2D9-50B11CD6293A}" presName="nodeFollowingNodes" presStyleLbl="node1" presStyleIdx="8" presStyleCnt="9">
        <dgm:presLayoutVars>
          <dgm:bulletEnabled val="1"/>
        </dgm:presLayoutVars>
      </dgm:prSet>
      <dgm:spPr/>
    </dgm:pt>
  </dgm:ptLst>
  <dgm:cxnLst>
    <dgm:cxn modelId="{A4313404-6EC6-471E-9F39-4AE182811AA6}" srcId="{7EF1C718-3ABF-4B13-9BAF-9B0123828865}" destId="{91B4214D-B594-4F26-A967-972A4B2D26BF}" srcOrd="6" destOrd="0" parTransId="{AC293EB4-D739-4760-BC02-BC15753BA3B0}" sibTransId="{F290EE7A-078C-4B22-A1C1-C35749D52676}"/>
    <dgm:cxn modelId="{C9869309-23AB-4888-8A99-E77941229039}" srcId="{7EF1C718-3ABF-4B13-9BAF-9B0123828865}" destId="{CA0009D3-C9E3-4CB5-A9B1-51CA87F8A26D}" srcOrd="0" destOrd="0" parTransId="{934AE890-A589-4710-B975-592A42291A33}" sibTransId="{98714A03-8774-4106-8688-0921A8D504FA}"/>
    <dgm:cxn modelId="{2D0C9C0B-C110-408A-86F8-64D8844E9376}" type="presOf" srcId="{07CFA96E-2AFA-4C6B-A290-31169296A7D7}" destId="{C42F1D5B-22D6-449D-99B7-B0D14A457A88}" srcOrd="0" destOrd="0" presId="urn:microsoft.com/office/officeart/2005/8/layout/cycle3"/>
    <dgm:cxn modelId="{CAC99F29-CF38-44FD-9F4E-4B0913B7E195}" type="presOf" srcId="{98714A03-8774-4106-8688-0921A8D504FA}" destId="{0B027FFC-FD9A-4E01-A3DF-60B0D2017705}" srcOrd="0" destOrd="0" presId="urn:microsoft.com/office/officeart/2005/8/layout/cycle3"/>
    <dgm:cxn modelId="{CEA79339-C329-4183-9BA4-F5A889E77A64}" type="presOf" srcId="{91B4214D-B594-4F26-A967-972A4B2D26BF}" destId="{7807D956-649F-4FA6-BDC4-6F797DA95B16}" srcOrd="0" destOrd="0" presId="urn:microsoft.com/office/officeart/2005/8/layout/cycle3"/>
    <dgm:cxn modelId="{767D9745-2A96-4A64-B655-F1178D190E71}" srcId="{7EF1C718-3ABF-4B13-9BAF-9B0123828865}" destId="{B8E1163F-4629-4633-B2D9-50B11CD6293A}" srcOrd="8" destOrd="0" parTransId="{3B1608F1-5A48-42D4-BCFE-F57C9D94AE5E}" sibTransId="{779A6BB4-9D6C-4778-843B-E46C4BDB6FEA}"/>
    <dgm:cxn modelId="{10EA425B-C083-4BA5-A08D-C4EE494937FA}" srcId="{7EF1C718-3ABF-4B13-9BAF-9B0123828865}" destId="{5F5C753E-872E-4712-BE6A-C4C7043FE3AE}" srcOrd="5" destOrd="0" parTransId="{65E046E6-6FDD-4039-A1A0-4EA3795162DD}" sibTransId="{2B615BB2-2524-43EC-BC4A-58FA5F3E1D8C}"/>
    <dgm:cxn modelId="{AD092C67-D706-431E-8943-4BB533909ADF}" srcId="{7EF1C718-3ABF-4B13-9BAF-9B0123828865}" destId="{07CFA96E-2AFA-4C6B-A290-31169296A7D7}" srcOrd="1" destOrd="0" parTransId="{69EA0E8E-5D0C-42B0-A0B9-224EA34A9E9A}" sibTransId="{DC107B11-4575-4069-84C3-E54D04067CE4}"/>
    <dgm:cxn modelId="{A9D46B73-57F8-41EC-9C5C-2852F03DF9D7}" srcId="{7EF1C718-3ABF-4B13-9BAF-9B0123828865}" destId="{12E4500F-2DEE-4F77-BD96-E03A8D34DAA7}" srcOrd="4" destOrd="0" parTransId="{FEB75822-E1A9-4EC7-9E9A-8D67FD2F76E9}" sibTransId="{551076D2-93EB-4179-B381-2DEE1BC667C8}"/>
    <dgm:cxn modelId="{8C76FD7F-3C5B-4AFA-A619-194319F4BFC3}" srcId="{7EF1C718-3ABF-4B13-9BAF-9B0123828865}" destId="{F845CA9D-5FE3-4766-A2CF-D70303EB5356}" srcOrd="3" destOrd="0" parTransId="{EBE94FC4-9715-4273-9D8A-7D251A1A53D7}" sibTransId="{E6A0F961-EF2E-4E6D-8566-833F01B8F4F6}"/>
    <dgm:cxn modelId="{94BF1C90-A73F-4984-8AE3-675D9675132C}" type="presOf" srcId="{7EF1C718-3ABF-4B13-9BAF-9B0123828865}" destId="{91E329B9-B705-479C-8434-1D6B845646A1}" srcOrd="0" destOrd="0" presId="urn:microsoft.com/office/officeart/2005/8/layout/cycle3"/>
    <dgm:cxn modelId="{AD039D93-C532-428B-8D86-3F470452094E}" type="presOf" srcId="{FF7EA130-2F9D-4558-ACD5-C5DA29C3901F}" destId="{C2BC9442-E174-46F8-A1FA-EAC272A89FED}" srcOrd="0" destOrd="0" presId="urn:microsoft.com/office/officeart/2005/8/layout/cycle3"/>
    <dgm:cxn modelId="{6345B8B6-5944-4D5C-9B9B-E971D0876762}" srcId="{7EF1C718-3ABF-4B13-9BAF-9B0123828865}" destId="{F6B33EA7-F619-4999-A952-170CFE07275A}" srcOrd="7" destOrd="0" parTransId="{F6E33D1B-3B4A-4ACD-922A-2993E1873D85}" sibTransId="{A930C54C-03B4-4DAD-B35F-FF068F33E66F}"/>
    <dgm:cxn modelId="{57CBD5C0-3EF8-4014-A4C6-8E9489803351}" type="presOf" srcId="{5F5C753E-872E-4712-BE6A-C4C7043FE3AE}" destId="{C57C5458-3D6A-473B-9A67-51619F9AA586}" srcOrd="0" destOrd="0" presId="urn:microsoft.com/office/officeart/2005/8/layout/cycle3"/>
    <dgm:cxn modelId="{082E01C8-6A8C-4151-98DF-71F5562DCCD8}" type="presOf" srcId="{F845CA9D-5FE3-4766-A2CF-D70303EB5356}" destId="{BDC287C9-B1E4-4B40-B4AE-69538626789A}" srcOrd="0" destOrd="0" presId="urn:microsoft.com/office/officeart/2005/8/layout/cycle3"/>
    <dgm:cxn modelId="{070B70CC-ED94-4AF6-B7F8-464B75B572A9}" type="presOf" srcId="{12E4500F-2DEE-4F77-BD96-E03A8D34DAA7}" destId="{3FEB36F3-8CCE-40A7-A5AF-F6C03EC8D5D7}" srcOrd="0" destOrd="0" presId="urn:microsoft.com/office/officeart/2005/8/layout/cycle3"/>
    <dgm:cxn modelId="{EC94CECC-A3A3-4BCD-B765-AEE924A1AAFE}" type="presOf" srcId="{F6B33EA7-F619-4999-A952-170CFE07275A}" destId="{3C761FBC-F6C8-4D3D-B0D0-C24352968E08}" srcOrd="0" destOrd="0" presId="urn:microsoft.com/office/officeart/2005/8/layout/cycle3"/>
    <dgm:cxn modelId="{EB5B08D1-FF3B-463B-B157-5DBCDF5FBBAD}" type="presOf" srcId="{CA0009D3-C9E3-4CB5-A9B1-51CA87F8A26D}" destId="{2544CD0F-FCD3-4B28-832D-C4B82B02BB8F}" srcOrd="0" destOrd="0" presId="urn:microsoft.com/office/officeart/2005/8/layout/cycle3"/>
    <dgm:cxn modelId="{C03D88D1-8973-4B47-9AB0-382966E5B86B}" srcId="{7EF1C718-3ABF-4B13-9BAF-9B0123828865}" destId="{FF7EA130-2F9D-4558-ACD5-C5DA29C3901F}" srcOrd="2" destOrd="0" parTransId="{0B1D13FC-58D1-48E5-9D6B-A9F4A2FFD32C}" sibTransId="{35A2E965-B661-4432-B97B-B17A68BE6B77}"/>
    <dgm:cxn modelId="{70418BF5-A83F-416D-81B8-3001718D8CBC}" type="presOf" srcId="{B8E1163F-4629-4633-B2D9-50B11CD6293A}" destId="{85E87701-7B27-4966-87B1-22C002FC65E8}" srcOrd="0" destOrd="0" presId="urn:microsoft.com/office/officeart/2005/8/layout/cycle3"/>
    <dgm:cxn modelId="{24777F76-0C57-4CDE-81F4-213BBD38603C}" type="presParOf" srcId="{91E329B9-B705-479C-8434-1D6B845646A1}" destId="{212CF440-1C85-4CA7-9830-4C06AA900636}" srcOrd="0" destOrd="0" presId="urn:microsoft.com/office/officeart/2005/8/layout/cycle3"/>
    <dgm:cxn modelId="{F0569514-5BD5-4CA4-A320-DF8D6D4D57C2}" type="presParOf" srcId="{212CF440-1C85-4CA7-9830-4C06AA900636}" destId="{2544CD0F-FCD3-4B28-832D-C4B82B02BB8F}" srcOrd="0" destOrd="0" presId="urn:microsoft.com/office/officeart/2005/8/layout/cycle3"/>
    <dgm:cxn modelId="{BC34438B-D2F3-4BB4-BE58-B8153732AE5E}" type="presParOf" srcId="{212CF440-1C85-4CA7-9830-4C06AA900636}" destId="{0B027FFC-FD9A-4E01-A3DF-60B0D2017705}" srcOrd="1" destOrd="0" presId="urn:microsoft.com/office/officeart/2005/8/layout/cycle3"/>
    <dgm:cxn modelId="{7884EF15-C547-47AD-8071-1B083B00EDBE}" type="presParOf" srcId="{212CF440-1C85-4CA7-9830-4C06AA900636}" destId="{C42F1D5B-22D6-449D-99B7-B0D14A457A88}" srcOrd="2" destOrd="0" presId="urn:microsoft.com/office/officeart/2005/8/layout/cycle3"/>
    <dgm:cxn modelId="{4856DED8-5702-40E1-9DAA-D8F7DE699842}" type="presParOf" srcId="{212CF440-1C85-4CA7-9830-4C06AA900636}" destId="{C2BC9442-E174-46F8-A1FA-EAC272A89FED}" srcOrd="3" destOrd="0" presId="urn:microsoft.com/office/officeart/2005/8/layout/cycle3"/>
    <dgm:cxn modelId="{D0500C6D-503A-4D0D-8F39-EC7D56DD7E53}" type="presParOf" srcId="{212CF440-1C85-4CA7-9830-4C06AA900636}" destId="{BDC287C9-B1E4-4B40-B4AE-69538626789A}" srcOrd="4" destOrd="0" presId="urn:microsoft.com/office/officeart/2005/8/layout/cycle3"/>
    <dgm:cxn modelId="{54E3B5EE-8E26-4487-A901-2EE43A202AC4}" type="presParOf" srcId="{212CF440-1C85-4CA7-9830-4C06AA900636}" destId="{3FEB36F3-8CCE-40A7-A5AF-F6C03EC8D5D7}" srcOrd="5" destOrd="0" presId="urn:microsoft.com/office/officeart/2005/8/layout/cycle3"/>
    <dgm:cxn modelId="{314C32AB-9788-4266-A5D5-544FBE00FCC5}" type="presParOf" srcId="{212CF440-1C85-4CA7-9830-4C06AA900636}" destId="{C57C5458-3D6A-473B-9A67-51619F9AA586}" srcOrd="6" destOrd="0" presId="urn:microsoft.com/office/officeart/2005/8/layout/cycle3"/>
    <dgm:cxn modelId="{9BF99B32-45A5-48D1-B761-B1DC5C92CA46}" type="presParOf" srcId="{212CF440-1C85-4CA7-9830-4C06AA900636}" destId="{7807D956-649F-4FA6-BDC4-6F797DA95B16}" srcOrd="7" destOrd="0" presId="urn:microsoft.com/office/officeart/2005/8/layout/cycle3"/>
    <dgm:cxn modelId="{F0777DB8-3464-4A7E-AE71-28D7ABA614DB}" type="presParOf" srcId="{212CF440-1C85-4CA7-9830-4C06AA900636}" destId="{3C761FBC-F6C8-4D3D-B0D0-C24352968E08}" srcOrd="8" destOrd="0" presId="urn:microsoft.com/office/officeart/2005/8/layout/cycle3"/>
    <dgm:cxn modelId="{CCF0CEE3-CFBB-4AD8-BD6A-CAC3FFB415A0}" type="presParOf" srcId="{212CF440-1C85-4CA7-9830-4C06AA900636}" destId="{85E87701-7B27-4966-87B1-22C002FC65E8}"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48C412-DEFB-4884-806B-787FB0D633A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F9B75A0-5FA6-47BF-80A6-D21BCC409041}">
      <dgm:prSet phldrT="[Text]"/>
      <dgm:spPr/>
      <dgm:t>
        <a:bodyPr/>
        <a:lstStyle/>
        <a:p>
          <a:r>
            <a:rPr lang="en-US" dirty="0"/>
            <a:t>Priority Based Budget</a:t>
          </a:r>
        </a:p>
      </dgm:t>
    </dgm:pt>
    <dgm:pt modelId="{A379F365-A240-415A-8F56-1DC231D99886}" type="parTrans" cxnId="{8696F44A-668E-4519-A0C0-9E550728DD66}">
      <dgm:prSet/>
      <dgm:spPr/>
      <dgm:t>
        <a:bodyPr/>
        <a:lstStyle/>
        <a:p>
          <a:endParaRPr lang="en-US"/>
        </a:p>
      </dgm:t>
    </dgm:pt>
    <dgm:pt modelId="{DFDE6CC2-5509-4B14-BE30-F1725027A3A1}" type="sibTrans" cxnId="{8696F44A-668E-4519-A0C0-9E550728DD66}">
      <dgm:prSet/>
      <dgm:spPr/>
      <dgm:t>
        <a:bodyPr/>
        <a:lstStyle/>
        <a:p>
          <a:endParaRPr lang="en-US"/>
        </a:p>
      </dgm:t>
    </dgm:pt>
    <dgm:pt modelId="{5360B997-828C-4371-A5DB-428C0DA975A8}">
      <dgm:prSet phldrT="[Text]"/>
      <dgm:spPr/>
      <dgm:t>
        <a:bodyPr/>
        <a:lstStyle/>
        <a:p>
          <a:r>
            <a:rPr lang="en-US" dirty="0"/>
            <a:t>City departments  evaluate programs based on priorities</a:t>
          </a:r>
        </a:p>
      </dgm:t>
    </dgm:pt>
    <dgm:pt modelId="{6B32090F-9119-4F80-9CEF-51F98A2DD7AB}" type="parTrans" cxnId="{900F2336-7C9E-4749-B3E5-23D78BE25889}">
      <dgm:prSet/>
      <dgm:spPr/>
      <dgm:t>
        <a:bodyPr/>
        <a:lstStyle/>
        <a:p>
          <a:endParaRPr lang="en-US"/>
        </a:p>
      </dgm:t>
    </dgm:pt>
    <dgm:pt modelId="{D8283C16-01E8-438B-AE93-C9028517F8AC}" type="sibTrans" cxnId="{900F2336-7C9E-4749-B3E5-23D78BE25889}">
      <dgm:prSet/>
      <dgm:spPr/>
      <dgm:t>
        <a:bodyPr/>
        <a:lstStyle/>
        <a:p>
          <a:endParaRPr lang="en-US"/>
        </a:p>
      </dgm:t>
    </dgm:pt>
    <dgm:pt modelId="{577A6FCC-88FC-4B45-9227-3B3043A72A42}">
      <dgm:prSet phldrT="[Text]"/>
      <dgm:spPr/>
      <dgm:t>
        <a:bodyPr/>
        <a:lstStyle/>
        <a:p>
          <a:r>
            <a:rPr lang="en-US" dirty="0"/>
            <a:t>Identify &amp; cost out adjusted programs/services</a:t>
          </a:r>
        </a:p>
      </dgm:t>
    </dgm:pt>
    <dgm:pt modelId="{BD7BBD83-6F64-4AEF-959E-5FABC0095004}" type="parTrans" cxnId="{243BFE03-D512-4CBD-A441-9C334C511538}">
      <dgm:prSet/>
      <dgm:spPr/>
      <dgm:t>
        <a:bodyPr/>
        <a:lstStyle/>
        <a:p>
          <a:endParaRPr lang="en-US"/>
        </a:p>
      </dgm:t>
    </dgm:pt>
    <dgm:pt modelId="{AA2514D5-7FB7-49FF-9505-605C40D46E98}" type="sibTrans" cxnId="{243BFE03-D512-4CBD-A441-9C334C511538}">
      <dgm:prSet/>
      <dgm:spPr/>
      <dgm:t>
        <a:bodyPr/>
        <a:lstStyle/>
        <a:p>
          <a:endParaRPr lang="en-US"/>
        </a:p>
      </dgm:t>
    </dgm:pt>
    <dgm:pt modelId="{035392FF-842B-4745-B1E9-330142AF2AD6}">
      <dgm:prSet/>
      <dgm:spPr/>
      <dgm:t>
        <a:bodyPr/>
        <a:lstStyle/>
        <a:p>
          <a:r>
            <a:rPr lang="en-US"/>
            <a:t>Draft recommended budget based on priorities &amp; other factors</a:t>
          </a:r>
          <a:endParaRPr lang="en-US" dirty="0"/>
        </a:p>
      </dgm:t>
    </dgm:pt>
    <dgm:pt modelId="{983FA5F2-39E1-45AD-A6D1-B9CA481EE05D}" type="parTrans" cxnId="{44B12F40-4FD0-47B9-A0BE-8045DB274490}">
      <dgm:prSet/>
      <dgm:spPr/>
      <dgm:t>
        <a:bodyPr/>
        <a:lstStyle/>
        <a:p>
          <a:endParaRPr lang="en-US"/>
        </a:p>
      </dgm:t>
    </dgm:pt>
    <dgm:pt modelId="{85892827-0A8F-47CA-8826-85727236CC8C}" type="sibTrans" cxnId="{44B12F40-4FD0-47B9-A0BE-8045DB274490}">
      <dgm:prSet/>
      <dgm:spPr/>
      <dgm:t>
        <a:bodyPr/>
        <a:lstStyle/>
        <a:p>
          <a:endParaRPr lang="en-US"/>
        </a:p>
      </dgm:t>
    </dgm:pt>
    <dgm:pt modelId="{071CDEBE-ED97-4B49-8EC9-B886D4CD5B5D}">
      <dgm:prSet/>
      <dgm:spPr/>
      <dgm:t>
        <a:bodyPr/>
        <a:lstStyle/>
        <a:p>
          <a:r>
            <a:rPr lang="en-US"/>
            <a:t>Present to City Council &amp; Community in Budget Session</a:t>
          </a:r>
          <a:endParaRPr lang="en-US" dirty="0"/>
        </a:p>
      </dgm:t>
    </dgm:pt>
    <dgm:pt modelId="{B89D49AC-C22F-43AE-83C3-F16B49A4A78B}" type="parTrans" cxnId="{79AEE958-B71A-4C00-97F6-E56CF4A0E9F4}">
      <dgm:prSet/>
      <dgm:spPr/>
      <dgm:t>
        <a:bodyPr/>
        <a:lstStyle/>
        <a:p>
          <a:endParaRPr lang="en-US"/>
        </a:p>
      </dgm:t>
    </dgm:pt>
    <dgm:pt modelId="{2250FF11-27C4-4CD3-B8A7-6A219DCF9441}" type="sibTrans" cxnId="{79AEE958-B71A-4C00-97F6-E56CF4A0E9F4}">
      <dgm:prSet/>
      <dgm:spPr/>
      <dgm:t>
        <a:bodyPr/>
        <a:lstStyle/>
        <a:p>
          <a:endParaRPr lang="en-US"/>
        </a:p>
      </dgm:t>
    </dgm:pt>
    <dgm:pt modelId="{0FD33048-E86A-4461-A8FA-B2B08F090056}">
      <dgm:prSet/>
      <dgm:spPr/>
      <dgm:t>
        <a:bodyPr/>
        <a:lstStyle/>
        <a:p>
          <a:r>
            <a:rPr lang="en-US" dirty="0"/>
            <a:t>City Council adjusts and adopts the budget, as appropriate</a:t>
          </a:r>
        </a:p>
      </dgm:t>
    </dgm:pt>
    <dgm:pt modelId="{6C023574-B251-4FC1-8F76-39B312E91DA6}" type="parTrans" cxnId="{AFCAE706-0EAF-4405-BB4E-213103B3629A}">
      <dgm:prSet/>
      <dgm:spPr/>
      <dgm:t>
        <a:bodyPr/>
        <a:lstStyle/>
        <a:p>
          <a:endParaRPr lang="en-US"/>
        </a:p>
      </dgm:t>
    </dgm:pt>
    <dgm:pt modelId="{08E6ADB9-1B23-4E9C-8A48-452C96E9F6C1}" type="sibTrans" cxnId="{AFCAE706-0EAF-4405-BB4E-213103B3629A}">
      <dgm:prSet/>
      <dgm:spPr/>
      <dgm:t>
        <a:bodyPr/>
        <a:lstStyle/>
        <a:p>
          <a:endParaRPr lang="en-US"/>
        </a:p>
      </dgm:t>
    </dgm:pt>
    <dgm:pt modelId="{AC8B02F2-CE16-4E26-9CF9-30ECB8CD1F07}" type="pres">
      <dgm:prSet presAssocID="{5648C412-DEFB-4884-806B-787FB0D633A3}" presName="Name0" presStyleCnt="0">
        <dgm:presLayoutVars>
          <dgm:chMax val="1"/>
          <dgm:dir/>
          <dgm:animLvl val="ctr"/>
          <dgm:resizeHandles val="exact"/>
        </dgm:presLayoutVars>
      </dgm:prSet>
      <dgm:spPr/>
    </dgm:pt>
    <dgm:pt modelId="{4AC6C7B1-1BE8-49D4-B1A2-B4A5C63A9065}" type="pres">
      <dgm:prSet presAssocID="{2F9B75A0-5FA6-47BF-80A6-D21BCC409041}" presName="centerShape" presStyleLbl="node0" presStyleIdx="0" presStyleCnt="1"/>
      <dgm:spPr/>
    </dgm:pt>
    <dgm:pt modelId="{A4676B09-4A24-46F1-82DD-B2A47AB89437}" type="pres">
      <dgm:prSet presAssocID="{5360B997-828C-4371-A5DB-428C0DA975A8}" presName="node" presStyleLbl="node1" presStyleIdx="0" presStyleCnt="5">
        <dgm:presLayoutVars>
          <dgm:bulletEnabled val="1"/>
        </dgm:presLayoutVars>
      </dgm:prSet>
      <dgm:spPr/>
    </dgm:pt>
    <dgm:pt modelId="{F6A9C4D4-660C-4357-82D2-21F84D9A6563}" type="pres">
      <dgm:prSet presAssocID="{5360B997-828C-4371-A5DB-428C0DA975A8}" presName="dummy" presStyleCnt="0"/>
      <dgm:spPr/>
    </dgm:pt>
    <dgm:pt modelId="{951E1E78-2FDC-46D0-8440-2CBA255C90B6}" type="pres">
      <dgm:prSet presAssocID="{D8283C16-01E8-438B-AE93-C9028517F8AC}" presName="sibTrans" presStyleLbl="sibTrans2D1" presStyleIdx="0" presStyleCnt="5"/>
      <dgm:spPr/>
    </dgm:pt>
    <dgm:pt modelId="{5B52C189-0C6F-418A-AF0E-3960E8A8A8A0}" type="pres">
      <dgm:prSet presAssocID="{577A6FCC-88FC-4B45-9227-3B3043A72A42}" presName="node" presStyleLbl="node1" presStyleIdx="1" presStyleCnt="5">
        <dgm:presLayoutVars>
          <dgm:bulletEnabled val="1"/>
        </dgm:presLayoutVars>
      </dgm:prSet>
      <dgm:spPr/>
    </dgm:pt>
    <dgm:pt modelId="{9D80D378-272F-4E8F-80E1-131EC273081F}" type="pres">
      <dgm:prSet presAssocID="{577A6FCC-88FC-4B45-9227-3B3043A72A42}" presName="dummy" presStyleCnt="0"/>
      <dgm:spPr/>
    </dgm:pt>
    <dgm:pt modelId="{D5CCAEC3-D287-4AA9-85D1-73F415B1399B}" type="pres">
      <dgm:prSet presAssocID="{AA2514D5-7FB7-49FF-9505-605C40D46E98}" presName="sibTrans" presStyleLbl="sibTrans2D1" presStyleIdx="1" presStyleCnt="5"/>
      <dgm:spPr/>
    </dgm:pt>
    <dgm:pt modelId="{ED0F76F6-ABFA-4A07-BD16-B009D6D4AE77}" type="pres">
      <dgm:prSet presAssocID="{035392FF-842B-4745-B1E9-330142AF2AD6}" presName="node" presStyleLbl="node1" presStyleIdx="2" presStyleCnt="5">
        <dgm:presLayoutVars>
          <dgm:bulletEnabled val="1"/>
        </dgm:presLayoutVars>
      </dgm:prSet>
      <dgm:spPr/>
    </dgm:pt>
    <dgm:pt modelId="{A0ADDD2A-2F63-4ADE-AA1F-89AC0CB330D9}" type="pres">
      <dgm:prSet presAssocID="{035392FF-842B-4745-B1E9-330142AF2AD6}" presName="dummy" presStyleCnt="0"/>
      <dgm:spPr/>
    </dgm:pt>
    <dgm:pt modelId="{19603489-2262-4B10-B1C3-A04EBF1706FA}" type="pres">
      <dgm:prSet presAssocID="{85892827-0A8F-47CA-8826-85727236CC8C}" presName="sibTrans" presStyleLbl="sibTrans2D1" presStyleIdx="2" presStyleCnt="5"/>
      <dgm:spPr/>
    </dgm:pt>
    <dgm:pt modelId="{E3E19027-A363-4703-8516-8A254BE3EC52}" type="pres">
      <dgm:prSet presAssocID="{071CDEBE-ED97-4B49-8EC9-B886D4CD5B5D}" presName="node" presStyleLbl="node1" presStyleIdx="3" presStyleCnt="5">
        <dgm:presLayoutVars>
          <dgm:bulletEnabled val="1"/>
        </dgm:presLayoutVars>
      </dgm:prSet>
      <dgm:spPr/>
    </dgm:pt>
    <dgm:pt modelId="{9A6492CB-CBA7-4E7E-89ED-D024D90C2E5D}" type="pres">
      <dgm:prSet presAssocID="{071CDEBE-ED97-4B49-8EC9-B886D4CD5B5D}" presName="dummy" presStyleCnt="0"/>
      <dgm:spPr/>
    </dgm:pt>
    <dgm:pt modelId="{D401FEF6-98BA-4C99-A528-EB3F34C406C6}" type="pres">
      <dgm:prSet presAssocID="{2250FF11-27C4-4CD3-B8A7-6A219DCF9441}" presName="sibTrans" presStyleLbl="sibTrans2D1" presStyleIdx="3" presStyleCnt="5"/>
      <dgm:spPr/>
    </dgm:pt>
    <dgm:pt modelId="{A50E7FE0-8B99-4821-BFD0-466A2B643FEB}" type="pres">
      <dgm:prSet presAssocID="{0FD33048-E86A-4461-A8FA-B2B08F090056}" presName="node" presStyleLbl="node1" presStyleIdx="4" presStyleCnt="5">
        <dgm:presLayoutVars>
          <dgm:bulletEnabled val="1"/>
        </dgm:presLayoutVars>
      </dgm:prSet>
      <dgm:spPr/>
    </dgm:pt>
    <dgm:pt modelId="{74FD3542-D43A-4DAF-9B1D-DC73BF2616B0}" type="pres">
      <dgm:prSet presAssocID="{0FD33048-E86A-4461-A8FA-B2B08F090056}" presName="dummy" presStyleCnt="0"/>
      <dgm:spPr/>
    </dgm:pt>
    <dgm:pt modelId="{58DF17E6-D80D-4DAC-8D53-16DFB51FFBEF}" type="pres">
      <dgm:prSet presAssocID="{08E6ADB9-1B23-4E9C-8A48-452C96E9F6C1}" presName="sibTrans" presStyleLbl="sibTrans2D1" presStyleIdx="4" presStyleCnt="5"/>
      <dgm:spPr/>
    </dgm:pt>
  </dgm:ptLst>
  <dgm:cxnLst>
    <dgm:cxn modelId="{243BFE03-D512-4CBD-A441-9C334C511538}" srcId="{2F9B75A0-5FA6-47BF-80A6-D21BCC409041}" destId="{577A6FCC-88FC-4B45-9227-3B3043A72A42}" srcOrd="1" destOrd="0" parTransId="{BD7BBD83-6F64-4AEF-959E-5FABC0095004}" sibTransId="{AA2514D5-7FB7-49FF-9505-605C40D46E98}"/>
    <dgm:cxn modelId="{AFCAE706-0EAF-4405-BB4E-213103B3629A}" srcId="{2F9B75A0-5FA6-47BF-80A6-D21BCC409041}" destId="{0FD33048-E86A-4461-A8FA-B2B08F090056}" srcOrd="4" destOrd="0" parTransId="{6C023574-B251-4FC1-8F76-39B312E91DA6}" sibTransId="{08E6ADB9-1B23-4E9C-8A48-452C96E9F6C1}"/>
    <dgm:cxn modelId="{083E3F1A-723F-42E1-9F10-AE4558AD3826}" type="presOf" srcId="{AA2514D5-7FB7-49FF-9505-605C40D46E98}" destId="{D5CCAEC3-D287-4AA9-85D1-73F415B1399B}" srcOrd="0" destOrd="0" presId="urn:microsoft.com/office/officeart/2005/8/layout/radial6"/>
    <dgm:cxn modelId="{562A1828-263B-464B-ABC0-8B9932EF1782}" type="presOf" srcId="{0FD33048-E86A-4461-A8FA-B2B08F090056}" destId="{A50E7FE0-8B99-4821-BFD0-466A2B643FEB}" srcOrd="0" destOrd="0" presId="urn:microsoft.com/office/officeart/2005/8/layout/radial6"/>
    <dgm:cxn modelId="{E23CC334-39C6-4462-8C91-C6CD2D82CD39}" type="presOf" srcId="{577A6FCC-88FC-4B45-9227-3B3043A72A42}" destId="{5B52C189-0C6F-418A-AF0E-3960E8A8A8A0}" srcOrd="0" destOrd="0" presId="urn:microsoft.com/office/officeart/2005/8/layout/radial6"/>
    <dgm:cxn modelId="{900F2336-7C9E-4749-B3E5-23D78BE25889}" srcId="{2F9B75A0-5FA6-47BF-80A6-D21BCC409041}" destId="{5360B997-828C-4371-A5DB-428C0DA975A8}" srcOrd="0" destOrd="0" parTransId="{6B32090F-9119-4F80-9CEF-51F98A2DD7AB}" sibTransId="{D8283C16-01E8-438B-AE93-C9028517F8AC}"/>
    <dgm:cxn modelId="{19D1353D-2DB6-43BD-80A5-EC7D31D21704}" type="presOf" srcId="{071CDEBE-ED97-4B49-8EC9-B886D4CD5B5D}" destId="{E3E19027-A363-4703-8516-8A254BE3EC52}" srcOrd="0" destOrd="0" presId="urn:microsoft.com/office/officeart/2005/8/layout/radial6"/>
    <dgm:cxn modelId="{44B12F40-4FD0-47B9-A0BE-8045DB274490}" srcId="{2F9B75A0-5FA6-47BF-80A6-D21BCC409041}" destId="{035392FF-842B-4745-B1E9-330142AF2AD6}" srcOrd="2" destOrd="0" parTransId="{983FA5F2-39E1-45AD-A6D1-B9CA481EE05D}" sibTransId="{85892827-0A8F-47CA-8826-85727236CC8C}"/>
    <dgm:cxn modelId="{8696F44A-668E-4519-A0C0-9E550728DD66}" srcId="{5648C412-DEFB-4884-806B-787FB0D633A3}" destId="{2F9B75A0-5FA6-47BF-80A6-D21BCC409041}" srcOrd="0" destOrd="0" parTransId="{A379F365-A240-415A-8F56-1DC231D99886}" sibTransId="{DFDE6CC2-5509-4B14-BE30-F1725027A3A1}"/>
    <dgm:cxn modelId="{AEBB384D-599A-4399-A91D-1209D04C15C7}" type="presOf" srcId="{08E6ADB9-1B23-4E9C-8A48-452C96E9F6C1}" destId="{58DF17E6-D80D-4DAC-8D53-16DFB51FFBEF}" srcOrd="0" destOrd="0" presId="urn:microsoft.com/office/officeart/2005/8/layout/radial6"/>
    <dgm:cxn modelId="{6E91A351-88B0-44CE-BB2E-555524DBB7AC}" type="presOf" srcId="{5648C412-DEFB-4884-806B-787FB0D633A3}" destId="{AC8B02F2-CE16-4E26-9CF9-30ECB8CD1F07}" srcOrd="0" destOrd="0" presId="urn:microsoft.com/office/officeart/2005/8/layout/radial6"/>
    <dgm:cxn modelId="{79AEE958-B71A-4C00-97F6-E56CF4A0E9F4}" srcId="{2F9B75A0-5FA6-47BF-80A6-D21BCC409041}" destId="{071CDEBE-ED97-4B49-8EC9-B886D4CD5B5D}" srcOrd="3" destOrd="0" parTransId="{B89D49AC-C22F-43AE-83C3-F16B49A4A78B}" sibTransId="{2250FF11-27C4-4CD3-B8A7-6A219DCF9441}"/>
    <dgm:cxn modelId="{8B3C165A-0FD8-47BB-A0C0-088530F51C8A}" type="presOf" srcId="{035392FF-842B-4745-B1E9-330142AF2AD6}" destId="{ED0F76F6-ABFA-4A07-BD16-B009D6D4AE77}" srcOrd="0" destOrd="0" presId="urn:microsoft.com/office/officeart/2005/8/layout/radial6"/>
    <dgm:cxn modelId="{ADA6957F-A1AA-4658-8B38-26738E8F6C2F}" type="presOf" srcId="{85892827-0A8F-47CA-8826-85727236CC8C}" destId="{19603489-2262-4B10-B1C3-A04EBF1706FA}" srcOrd="0" destOrd="0" presId="urn:microsoft.com/office/officeart/2005/8/layout/radial6"/>
    <dgm:cxn modelId="{28032694-624A-4C03-89EA-B0DE1D3734CA}" type="presOf" srcId="{2F9B75A0-5FA6-47BF-80A6-D21BCC409041}" destId="{4AC6C7B1-1BE8-49D4-B1A2-B4A5C63A9065}" srcOrd="0" destOrd="0" presId="urn:microsoft.com/office/officeart/2005/8/layout/radial6"/>
    <dgm:cxn modelId="{8B9B62C7-D99F-496E-90AF-C0DAC9634A3E}" type="presOf" srcId="{5360B997-828C-4371-A5DB-428C0DA975A8}" destId="{A4676B09-4A24-46F1-82DD-B2A47AB89437}" srcOrd="0" destOrd="0" presId="urn:microsoft.com/office/officeart/2005/8/layout/radial6"/>
    <dgm:cxn modelId="{C25282D7-5898-4B7D-B3D6-C0BAD5C6AC19}" type="presOf" srcId="{D8283C16-01E8-438B-AE93-C9028517F8AC}" destId="{951E1E78-2FDC-46D0-8440-2CBA255C90B6}" srcOrd="0" destOrd="0" presId="urn:microsoft.com/office/officeart/2005/8/layout/radial6"/>
    <dgm:cxn modelId="{A94E3EEB-C7AD-4C26-929E-B898D07C3BA2}" type="presOf" srcId="{2250FF11-27C4-4CD3-B8A7-6A219DCF9441}" destId="{D401FEF6-98BA-4C99-A528-EB3F34C406C6}" srcOrd="0" destOrd="0" presId="urn:microsoft.com/office/officeart/2005/8/layout/radial6"/>
    <dgm:cxn modelId="{3CA7ED3D-5783-41D8-89C2-BB02A546D4D6}" type="presParOf" srcId="{AC8B02F2-CE16-4E26-9CF9-30ECB8CD1F07}" destId="{4AC6C7B1-1BE8-49D4-B1A2-B4A5C63A9065}" srcOrd="0" destOrd="0" presId="urn:microsoft.com/office/officeart/2005/8/layout/radial6"/>
    <dgm:cxn modelId="{D6573917-B8CC-46CA-8B4F-2920CD84F4A8}" type="presParOf" srcId="{AC8B02F2-CE16-4E26-9CF9-30ECB8CD1F07}" destId="{A4676B09-4A24-46F1-82DD-B2A47AB89437}" srcOrd="1" destOrd="0" presId="urn:microsoft.com/office/officeart/2005/8/layout/radial6"/>
    <dgm:cxn modelId="{C033FC54-3CAD-4C7A-A699-44238B5EE156}" type="presParOf" srcId="{AC8B02F2-CE16-4E26-9CF9-30ECB8CD1F07}" destId="{F6A9C4D4-660C-4357-82D2-21F84D9A6563}" srcOrd="2" destOrd="0" presId="urn:microsoft.com/office/officeart/2005/8/layout/radial6"/>
    <dgm:cxn modelId="{0AA55942-27F9-4322-9FCE-0933974C1863}" type="presParOf" srcId="{AC8B02F2-CE16-4E26-9CF9-30ECB8CD1F07}" destId="{951E1E78-2FDC-46D0-8440-2CBA255C90B6}" srcOrd="3" destOrd="0" presId="urn:microsoft.com/office/officeart/2005/8/layout/radial6"/>
    <dgm:cxn modelId="{023A1C84-28F7-42F0-89B2-D6B4C8539E67}" type="presParOf" srcId="{AC8B02F2-CE16-4E26-9CF9-30ECB8CD1F07}" destId="{5B52C189-0C6F-418A-AF0E-3960E8A8A8A0}" srcOrd="4" destOrd="0" presId="urn:microsoft.com/office/officeart/2005/8/layout/radial6"/>
    <dgm:cxn modelId="{8064CC37-2913-41E9-80A9-2E5A75E198FB}" type="presParOf" srcId="{AC8B02F2-CE16-4E26-9CF9-30ECB8CD1F07}" destId="{9D80D378-272F-4E8F-80E1-131EC273081F}" srcOrd="5" destOrd="0" presId="urn:microsoft.com/office/officeart/2005/8/layout/radial6"/>
    <dgm:cxn modelId="{A4796B4A-A65B-40FB-82A6-B2AF53D37C01}" type="presParOf" srcId="{AC8B02F2-CE16-4E26-9CF9-30ECB8CD1F07}" destId="{D5CCAEC3-D287-4AA9-85D1-73F415B1399B}" srcOrd="6" destOrd="0" presId="urn:microsoft.com/office/officeart/2005/8/layout/radial6"/>
    <dgm:cxn modelId="{814A833B-96F5-41FC-823E-6A1F9C485B41}" type="presParOf" srcId="{AC8B02F2-CE16-4E26-9CF9-30ECB8CD1F07}" destId="{ED0F76F6-ABFA-4A07-BD16-B009D6D4AE77}" srcOrd="7" destOrd="0" presId="urn:microsoft.com/office/officeart/2005/8/layout/radial6"/>
    <dgm:cxn modelId="{97E04EB9-03DD-4013-BFCF-A59AA75EBE97}" type="presParOf" srcId="{AC8B02F2-CE16-4E26-9CF9-30ECB8CD1F07}" destId="{A0ADDD2A-2F63-4ADE-AA1F-89AC0CB330D9}" srcOrd="8" destOrd="0" presId="urn:microsoft.com/office/officeart/2005/8/layout/radial6"/>
    <dgm:cxn modelId="{FB5E08A2-7A85-4739-895E-631A4B09B75F}" type="presParOf" srcId="{AC8B02F2-CE16-4E26-9CF9-30ECB8CD1F07}" destId="{19603489-2262-4B10-B1C3-A04EBF1706FA}" srcOrd="9" destOrd="0" presId="urn:microsoft.com/office/officeart/2005/8/layout/radial6"/>
    <dgm:cxn modelId="{A0C38BE5-E8A9-427B-9B4D-7E2EF8348768}" type="presParOf" srcId="{AC8B02F2-CE16-4E26-9CF9-30ECB8CD1F07}" destId="{E3E19027-A363-4703-8516-8A254BE3EC52}" srcOrd="10" destOrd="0" presId="urn:microsoft.com/office/officeart/2005/8/layout/radial6"/>
    <dgm:cxn modelId="{17EBF363-51C4-4B0C-8F28-232C96763269}" type="presParOf" srcId="{AC8B02F2-CE16-4E26-9CF9-30ECB8CD1F07}" destId="{9A6492CB-CBA7-4E7E-89ED-D024D90C2E5D}" srcOrd="11" destOrd="0" presId="urn:microsoft.com/office/officeart/2005/8/layout/radial6"/>
    <dgm:cxn modelId="{11E2ABAE-EC34-4164-B932-52157A855BFC}" type="presParOf" srcId="{AC8B02F2-CE16-4E26-9CF9-30ECB8CD1F07}" destId="{D401FEF6-98BA-4C99-A528-EB3F34C406C6}" srcOrd="12" destOrd="0" presId="urn:microsoft.com/office/officeart/2005/8/layout/radial6"/>
    <dgm:cxn modelId="{8600C312-3F7C-49BF-81B2-35F53074D45A}" type="presParOf" srcId="{AC8B02F2-CE16-4E26-9CF9-30ECB8CD1F07}" destId="{A50E7FE0-8B99-4821-BFD0-466A2B643FEB}" srcOrd="13" destOrd="0" presId="urn:microsoft.com/office/officeart/2005/8/layout/radial6"/>
    <dgm:cxn modelId="{D93749CF-6BE9-4A67-83BC-04A036A5FE65}" type="presParOf" srcId="{AC8B02F2-CE16-4E26-9CF9-30ECB8CD1F07}" destId="{74FD3542-D43A-4DAF-9B1D-DC73BF2616B0}" srcOrd="14" destOrd="0" presId="urn:microsoft.com/office/officeart/2005/8/layout/radial6"/>
    <dgm:cxn modelId="{8E4D94A2-ECA7-4FAA-AA05-D75BF215B502}" type="presParOf" srcId="{AC8B02F2-CE16-4E26-9CF9-30ECB8CD1F07}" destId="{58DF17E6-D80D-4DAC-8D53-16DFB51FFBEF}"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4015C-F556-493E-944A-32E63DB11E8F}">
      <dsp:nvSpPr>
        <dsp:cNvPr id="0" name=""/>
        <dsp:cNvSpPr/>
      </dsp:nvSpPr>
      <dsp:spPr>
        <a:xfrm>
          <a:off x="3622786" y="1656667"/>
          <a:ext cx="1258665" cy="1258665"/>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Budget Process</a:t>
          </a:r>
        </a:p>
      </dsp:txBody>
      <dsp:txXfrm>
        <a:off x="3807113" y="1840994"/>
        <a:ext cx="890011" cy="890011"/>
      </dsp:txXfrm>
    </dsp:sp>
    <dsp:sp modelId="{DA64FEA5-0C8F-41C7-8295-BE16F93C1526}">
      <dsp:nvSpPr>
        <dsp:cNvPr id="0" name=""/>
        <dsp:cNvSpPr/>
      </dsp:nvSpPr>
      <dsp:spPr>
        <a:xfrm rot="16200000">
          <a:off x="4062264" y="1453492"/>
          <a:ext cx="379708" cy="26640"/>
        </a:xfrm>
        <a:custGeom>
          <a:avLst/>
          <a:gdLst/>
          <a:ahLst/>
          <a:cxnLst/>
          <a:rect l="0" t="0" r="0" b="0"/>
          <a:pathLst>
            <a:path>
              <a:moveTo>
                <a:pt x="0" y="13320"/>
              </a:moveTo>
              <a:lnTo>
                <a:pt x="379708" y="1332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42626" y="1457320"/>
        <a:ext cx="18985" cy="18985"/>
      </dsp:txXfrm>
    </dsp:sp>
    <dsp:sp modelId="{648B0D73-C828-4A20-ABC3-CF3E74381781}">
      <dsp:nvSpPr>
        <dsp:cNvPr id="0" name=""/>
        <dsp:cNvSpPr/>
      </dsp:nvSpPr>
      <dsp:spPr>
        <a:xfrm>
          <a:off x="3622786" y="18293"/>
          <a:ext cx="1258665" cy="1258665"/>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BOS:  Sets vision/priorities, establishes financial policies, ensures resource alignment, and adopts the budget</a:t>
          </a:r>
        </a:p>
      </dsp:txBody>
      <dsp:txXfrm>
        <a:off x="3807113" y="202620"/>
        <a:ext cx="890011" cy="890011"/>
      </dsp:txXfrm>
    </dsp:sp>
    <dsp:sp modelId="{1DCDBEBE-27BC-4F37-95F9-9FBCC8D355C8}">
      <dsp:nvSpPr>
        <dsp:cNvPr id="0" name=""/>
        <dsp:cNvSpPr/>
      </dsp:nvSpPr>
      <dsp:spPr>
        <a:xfrm>
          <a:off x="4881451" y="2272679"/>
          <a:ext cx="379708" cy="26640"/>
        </a:xfrm>
        <a:custGeom>
          <a:avLst/>
          <a:gdLst/>
          <a:ahLst/>
          <a:cxnLst/>
          <a:rect l="0" t="0" r="0" b="0"/>
          <a:pathLst>
            <a:path>
              <a:moveTo>
                <a:pt x="0" y="13320"/>
              </a:moveTo>
              <a:lnTo>
                <a:pt x="379708" y="1332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61813" y="2276507"/>
        <a:ext cx="18985" cy="18985"/>
      </dsp:txXfrm>
    </dsp:sp>
    <dsp:sp modelId="{EA6C31EC-8CDC-4A7A-9E6F-ECB8806C5D66}">
      <dsp:nvSpPr>
        <dsp:cNvPr id="0" name=""/>
        <dsp:cNvSpPr/>
      </dsp:nvSpPr>
      <dsp:spPr>
        <a:xfrm>
          <a:off x="5261159" y="1656667"/>
          <a:ext cx="1258665" cy="1258665"/>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Public:  Define and express quality of life (from Mission)  </a:t>
          </a:r>
          <a:endParaRPr lang="en-US" sz="800" kern="1200" dirty="0"/>
        </a:p>
      </dsp:txBody>
      <dsp:txXfrm>
        <a:off x="5445486" y="1840994"/>
        <a:ext cx="890011" cy="890011"/>
      </dsp:txXfrm>
    </dsp:sp>
    <dsp:sp modelId="{7F4C77DF-C582-40DE-83D1-A3BCF09A70EB}">
      <dsp:nvSpPr>
        <dsp:cNvPr id="0" name=""/>
        <dsp:cNvSpPr/>
      </dsp:nvSpPr>
      <dsp:spPr>
        <a:xfrm rot="5400000">
          <a:off x="4062264" y="3091866"/>
          <a:ext cx="379708" cy="26640"/>
        </a:xfrm>
        <a:custGeom>
          <a:avLst/>
          <a:gdLst/>
          <a:ahLst/>
          <a:cxnLst/>
          <a:rect l="0" t="0" r="0" b="0"/>
          <a:pathLst>
            <a:path>
              <a:moveTo>
                <a:pt x="0" y="13320"/>
              </a:moveTo>
              <a:lnTo>
                <a:pt x="379708" y="1332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42626" y="3095694"/>
        <a:ext cx="18985" cy="18985"/>
      </dsp:txXfrm>
    </dsp:sp>
    <dsp:sp modelId="{2482FAFB-3F60-4444-BEBB-AAFFC4BEB445}">
      <dsp:nvSpPr>
        <dsp:cNvPr id="0" name=""/>
        <dsp:cNvSpPr/>
      </dsp:nvSpPr>
      <dsp:spPr>
        <a:xfrm>
          <a:off x="3622786" y="3295040"/>
          <a:ext cx="1258665" cy="1258665"/>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Departments:  Present annual budget request to CAO (based on?)</a:t>
          </a:r>
          <a:endParaRPr lang="en-US" sz="800" kern="1200" dirty="0"/>
        </a:p>
      </dsp:txBody>
      <dsp:txXfrm>
        <a:off x="3807113" y="3479367"/>
        <a:ext cx="890011" cy="890011"/>
      </dsp:txXfrm>
    </dsp:sp>
    <dsp:sp modelId="{9236BD1D-D7F8-4720-8761-C9261C8D9A2D}">
      <dsp:nvSpPr>
        <dsp:cNvPr id="0" name=""/>
        <dsp:cNvSpPr/>
      </dsp:nvSpPr>
      <dsp:spPr>
        <a:xfrm rot="10800000">
          <a:off x="3243078" y="2272679"/>
          <a:ext cx="379708" cy="26640"/>
        </a:xfrm>
        <a:custGeom>
          <a:avLst/>
          <a:gdLst/>
          <a:ahLst/>
          <a:cxnLst/>
          <a:rect l="0" t="0" r="0" b="0"/>
          <a:pathLst>
            <a:path>
              <a:moveTo>
                <a:pt x="0" y="13320"/>
              </a:moveTo>
              <a:lnTo>
                <a:pt x="379708" y="1332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423439" y="2276507"/>
        <a:ext cx="18985" cy="18985"/>
      </dsp:txXfrm>
    </dsp:sp>
    <dsp:sp modelId="{C9C21152-70E3-434F-8DEC-899F8691CD2C}">
      <dsp:nvSpPr>
        <dsp:cNvPr id="0" name=""/>
        <dsp:cNvSpPr/>
      </dsp:nvSpPr>
      <dsp:spPr>
        <a:xfrm>
          <a:off x="1984412" y="1656667"/>
          <a:ext cx="1258665" cy="1258665"/>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County Administrator:  Prepares annual budget for BOS approval</a:t>
          </a:r>
        </a:p>
      </dsp:txBody>
      <dsp:txXfrm>
        <a:off x="2168739" y="1840994"/>
        <a:ext cx="890011" cy="890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27FFC-FD9A-4E01-A3DF-60B0D2017705}">
      <dsp:nvSpPr>
        <dsp:cNvPr id="0" name=""/>
        <dsp:cNvSpPr/>
      </dsp:nvSpPr>
      <dsp:spPr>
        <a:xfrm>
          <a:off x="1864581" y="-50449"/>
          <a:ext cx="4775074" cy="4775074"/>
        </a:xfrm>
        <a:prstGeom prst="circularArrow">
          <a:avLst>
            <a:gd name="adj1" fmla="val 5544"/>
            <a:gd name="adj2" fmla="val 330680"/>
            <a:gd name="adj3" fmla="val 14753504"/>
            <a:gd name="adj4" fmla="val 1681531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44CD0F-FCD3-4B28-832D-C4B82B02BB8F}">
      <dsp:nvSpPr>
        <dsp:cNvPr id="0" name=""/>
        <dsp:cNvSpPr/>
      </dsp:nvSpPr>
      <dsp:spPr>
        <a:xfrm>
          <a:off x="3635478" y="2801"/>
          <a:ext cx="1233280" cy="61664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Nov-Jan: Dept heads plan for budget</a:t>
          </a:r>
        </a:p>
      </dsp:txBody>
      <dsp:txXfrm>
        <a:off x="3635478" y="2801"/>
        <a:ext cx="1233280" cy="616640"/>
      </dsp:txXfrm>
    </dsp:sp>
    <dsp:sp modelId="{C42F1D5B-22D6-449D-99B7-B0D14A457A88}">
      <dsp:nvSpPr>
        <dsp:cNvPr id="0" name=""/>
        <dsp:cNvSpPr/>
      </dsp:nvSpPr>
      <dsp:spPr>
        <a:xfrm>
          <a:off x="4942502" y="489222"/>
          <a:ext cx="1233280" cy="906226"/>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Jan: CAO prepares  BOS retreat &amp; economic indicators</a:t>
          </a:r>
        </a:p>
        <a:p>
          <a:pPr marL="0" lvl="0" indent="0" algn="ctr" defTabSz="400050">
            <a:lnSpc>
              <a:spcPct val="90000"/>
            </a:lnSpc>
            <a:spcBef>
              <a:spcPct val="0"/>
            </a:spcBef>
            <a:spcAft>
              <a:spcPct val="35000"/>
            </a:spcAft>
            <a:buNone/>
          </a:pPr>
          <a:r>
            <a:rPr lang="en-US" sz="900" kern="1200" dirty="0"/>
            <a:t>Gov </a:t>
          </a:r>
          <a:r>
            <a:rPr lang="en-US" sz="900" kern="1200" dirty="0" err="1"/>
            <a:t>releasees</a:t>
          </a:r>
          <a:r>
            <a:rPr lang="en-US" sz="900" kern="1200" dirty="0"/>
            <a:t> State budget</a:t>
          </a:r>
        </a:p>
      </dsp:txBody>
      <dsp:txXfrm>
        <a:off x="4942502" y="489222"/>
        <a:ext cx="1233280" cy="906226"/>
      </dsp:txXfrm>
    </dsp:sp>
    <dsp:sp modelId="{C2BC9442-E174-46F8-A1FA-EAC272A89FED}">
      <dsp:nvSpPr>
        <dsp:cNvPr id="0" name=""/>
        <dsp:cNvSpPr/>
      </dsp:nvSpPr>
      <dsp:spPr>
        <a:xfrm>
          <a:off x="5640822" y="1685485"/>
          <a:ext cx="1233280" cy="61664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BOS retreat on capital  improvement plan</a:t>
          </a:r>
        </a:p>
      </dsp:txBody>
      <dsp:txXfrm>
        <a:off x="5640822" y="1685485"/>
        <a:ext cx="1233280" cy="616640"/>
      </dsp:txXfrm>
    </dsp:sp>
    <dsp:sp modelId="{BDC287C9-B1E4-4B40-B4AE-69538626789A}">
      <dsp:nvSpPr>
        <dsp:cNvPr id="0" name=""/>
        <dsp:cNvSpPr/>
      </dsp:nvSpPr>
      <dsp:spPr>
        <a:xfrm>
          <a:off x="5398948" y="3057220"/>
          <a:ext cx="1233280" cy="61664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Feb/Mar: Departments /CAO develop budgets</a:t>
          </a:r>
        </a:p>
      </dsp:txBody>
      <dsp:txXfrm>
        <a:off x="5398948" y="3057220"/>
        <a:ext cx="1233280" cy="616640"/>
      </dsp:txXfrm>
    </dsp:sp>
    <dsp:sp modelId="{3FEB36F3-8CCE-40A7-A5AF-F6C03EC8D5D7}">
      <dsp:nvSpPr>
        <dsp:cNvPr id="0" name=""/>
        <dsp:cNvSpPr/>
      </dsp:nvSpPr>
      <dsp:spPr>
        <a:xfrm>
          <a:off x="4331927" y="3952557"/>
          <a:ext cx="1233280" cy="61664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March: Mid-Year  Budget Status Report</a:t>
          </a:r>
        </a:p>
      </dsp:txBody>
      <dsp:txXfrm>
        <a:off x="4331927" y="3952557"/>
        <a:ext cx="1233280" cy="616640"/>
      </dsp:txXfrm>
    </dsp:sp>
    <dsp:sp modelId="{C57C5458-3D6A-473B-9A67-51619F9AA586}">
      <dsp:nvSpPr>
        <dsp:cNvPr id="0" name=""/>
        <dsp:cNvSpPr/>
      </dsp:nvSpPr>
      <dsp:spPr>
        <a:xfrm>
          <a:off x="2939030" y="3952557"/>
          <a:ext cx="1233280" cy="61664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Apr:  Budget adopted by BOS at public hearing</a:t>
          </a:r>
        </a:p>
      </dsp:txBody>
      <dsp:txXfrm>
        <a:off x="2939030" y="3952557"/>
        <a:ext cx="1233280" cy="616640"/>
      </dsp:txXfrm>
    </dsp:sp>
    <dsp:sp modelId="{7807D956-649F-4FA6-BDC4-6F797DA95B16}">
      <dsp:nvSpPr>
        <dsp:cNvPr id="0" name=""/>
        <dsp:cNvSpPr/>
      </dsp:nvSpPr>
      <dsp:spPr>
        <a:xfrm>
          <a:off x="1872009" y="2895602"/>
          <a:ext cx="1233280" cy="939876"/>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May: Second hearing on budget adoption and May Revise</a:t>
          </a:r>
        </a:p>
      </dsp:txBody>
      <dsp:txXfrm>
        <a:off x="1872009" y="2895602"/>
        <a:ext cx="1233280" cy="939876"/>
      </dsp:txXfrm>
    </dsp:sp>
    <dsp:sp modelId="{3C761FBC-F6C8-4D3D-B0D0-C24352968E08}">
      <dsp:nvSpPr>
        <dsp:cNvPr id="0" name=""/>
        <dsp:cNvSpPr/>
      </dsp:nvSpPr>
      <dsp:spPr>
        <a:xfrm>
          <a:off x="1630135" y="1685485"/>
          <a:ext cx="1233280" cy="61664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July 1: FY Begins</a:t>
          </a:r>
        </a:p>
      </dsp:txBody>
      <dsp:txXfrm>
        <a:off x="1630135" y="1685485"/>
        <a:ext cx="1233280" cy="616640"/>
      </dsp:txXfrm>
    </dsp:sp>
    <dsp:sp modelId="{85E87701-7B27-4966-87B1-22C002FC65E8}">
      <dsp:nvSpPr>
        <dsp:cNvPr id="0" name=""/>
        <dsp:cNvSpPr/>
      </dsp:nvSpPr>
      <dsp:spPr>
        <a:xfrm>
          <a:off x="2326583" y="479200"/>
          <a:ext cx="1233280" cy="61664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Sept:  Fiscal year-end budget hearing &amp; closing activities</a:t>
          </a:r>
        </a:p>
      </dsp:txBody>
      <dsp:txXfrm>
        <a:off x="2326583" y="479200"/>
        <a:ext cx="1233280" cy="616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F17E6-D80D-4DAC-8D53-16DFB51FFBEF}">
      <dsp:nvSpPr>
        <dsp:cNvPr id="0" name=""/>
        <dsp:cNvSpPr/>
      </dsp:nvSpPr>
      <dsp:spPr>
        <a:xfrm>
          <a:off x="2371135" y="564422"/>
          <a:ext cx="3761966" cy="3761966"/>
        </a:xfrm>
        <a:prstGeom prst="blockArc">
          <a:avLst>
            <a:gd name="adj1" fmla="val 1188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01FEF6-98BA-4C99-A528-EB3F34C406C6}">
      <dsp:nvSpPr>
        <dsp:cNvPr id="0" name=""/>
        <dsp:cNvSpPr/>
      </dsp:nvSpPr>
      <dsp:spPr>
        <a:xfrm>
          <a:off x="2371135" y="564422"/>
          <a:ext cx="3761966" cy="3761966"/>
        </a:xfrm>
        <a:prstGeom prst="blockArc">
          <a:avLst>
            <a:gd name="adj1" fmla="val 7560000"/>
            <a:gd name="adj2" fmla="val 1188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603489-2262-4B10-B1C3-A04EBF1706FA}">
      <dsp:nvSpPr>
        <dsp:cNvPr id="0" name=""/>
        <dsp:cNvSpPr/>
      </dsp:nvSpPr>
      <dsp:spPr>
        <a:xfrm>
          <a:off x="2371135" y="564422"/>
          <a:ext cx="3761966" cy="3761966"/>
        </a:xfrm>
        <a:prstGeom prst="blockArc">
          <a:avLst>
            <a:gd name="adj1" fmla="val 3240000"/>
            <a:gd name="adj2" fmla="val 756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CCAEC3-D287-4AA9-85D1-73F415B1399B}">
      <dsp:nvSpPr>
        <dsp:cNvPr id="0" name=""/>
        <dsp:cNvSpPr/>
      </dsp:nvSpPr>
      <dsp:spPr>
        <a:xfrm>
          <a:off x="2371135" y="564422"/>
          <a:ext cx="3761966" cy="3761966"/>
        </a:xfrm>
        <a:prstGeom prst="blockArc">
          <a:avLst>
            <a:gd name="adj1" fmla="val 20520000"/>
            <a:gd name="adj2" fmla="val 324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1E1E78-2FDC-46D0-8440-2CBA255C90B6}">
      <dsp:nvSpPr>
        <dsp:cNvPr id="0" name=""/>
        <dsp:cNvSpPr/>
      </dsp:nvSpPr>
      <dsp:spPr>
        <a:xfrm>
          <a:off x="2371135" y="564422"/>
          <a:ext cx="3761966" cy="3761966"/>
        </a:xfrm>
        <a:prstGeom prst="blockArc">
          <a:avLst>
            <a:gd name="adj1" fmla="val 16200000"/>
            <a:gd name="adj2" fmla="val 2052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C6C7B1-1BE8-49D4-B1A2-B4A5C63A9065}">
      <dsp:nvSpPr>
        <dsp:cNvPr id="0" name=""/>
        <dsp:cNvSpPr/>
      </dsp:nvSpPr>
      <dsp:spPr>
        <a:xfrm>
          <a:off x="3386331" y="1579618"/>
          <a:ext cx="1731575" cy="1731575"/>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Priority Based Budget</a:t>
          </a:r>
        </a:p>
      </dsp:txBody>
      <dsp:txXfrm>
        <a:off x="3386331" y="1579618"/>
        <a:ext cx="1731575" cy="1731575"/>
      </dsp:txXfrm>
    </dsp:sp>
    <dsp:sp modelId="{A4676B09-4A24-46F1-82DD-B2A47AB89437}">
      <dsp:nvSpPr>
        <dsp:cNvPr id="0" name=""/>
        <dsp:cNvSpPr/>
      </dsp:nvSpPr>
      <dsp:spPr>
        <a:xfrm>
          <a:off x="3646067" y="2007"/>
          <a:ext cx="1212103" cy="1212103"/>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City departments  evaluate programs based on priorities</a:t>
          </a:r>
        </a:p>
      </dsp:txBody>
      <dsp:txXfrm>
        <a:off x="3646067" y="2007"/>
        <a:ext cx="1212103" cy="1212103"/>
      </dsp:txXfrm>
    </dsp:sp>
    <dsp:sp modelId="{5B52C189-0C6F-418A-AF0E-3960E8A8A8A0}">
      <dsp:nvSpPr>
        <dsp:cNvPr id="0" name=""/>
        <dsp:cNvSpPr/>
      </dsp:nvSpPr>
      <dsp:spPr>
        <a:xfrm>
          <a:off x="5393488" y="1271582"/>
          <a:ext cx="1212103" cy="1212103"/>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Identify &amp; cost out adjusted programs/services</a:t>
          </a:r>
        </a:p>
      </dsp:txBody>
      <dsp:txXfrm>
        <a:off x="5393488" y="1271582"/>
        <a:ext cx="1212103" cy="1212103"/>
      </dsp:txXfrm>
    </dsp:sp>
    <dsp:sp modelId="{ED0F76F6-ABFA-4A07-BD16-B009D6D4AE77}">
      <dsp:nvSpPr>
        <dsp:cNvPr id="0" name=""/>
        <dsp:cNvSpPr/>
      </dsp:nvSpPr>
      <dsp:spPr>
        <a:xfrm>
          <a:off x="4726033" y="3325799"/>
          <a:ext cx="1212103" cy="1212103"/>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t>Draft recommended budget based on priorities &amp; other factors</a:t>
          </a:r>
          <a:endParaRPr lang="en-US" sz="800" kern="1200" dirty="0"/>
        </a:p>
      </dsp:txBody>
      <dsp:txXfrm>
        <a:off x="4726033" y="3325799"/>
        <a:ext cx="1212103" cy="1212103"/>
      </dsp:txXfrm>
    </dsp:sp>
    <dsp:sp modelId="{E3E19027-A363-4703-8516-8A254BE3EC52}">
      <dsp:nvSpPr>
        <dsp:cNvPr id="0" name=""/>
        <dsp:cNvSpPr/>
      </dsp:nvSpPr>
      <dsp:spPr>
        <a:xfrm>
          <a:off x="2566101" y="3325799"/>
          <a:ext cx="1212103" cy="1212103"/>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t>Present to City Council &amp; Community in Budget Session</a:t>
          </a:r>
          <a:endParaRPr lang="en-US" sz="800" kern="1200" dirty="0"/>
        </a:p>
      </dsp:txBody>
      <dsp:txXfrm>
        <a:off x="2566101" y="3325799"/>
        <a:ext cx="1212103" cy="1212103"/>
      </dsp:txXfrm>
    </dsp:sp>
    <dsp:sp modelId="{A50E7FE0-8B99-4821-BFD0-466A2B643FEB}">
      <dsp:nvSpPr>
        <dsp:cNvPr id="0" name=""/>
        <dsp:cNvSpPr/>
      </dsp:nvSpPr>
      <dsp:spPr>
        <a:xfrm>
          <a:off x="1898646" y="1271582"/>
          <a:ext cx="1212103" cy="1212103"/>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City Council adjusts and adopts the budget, as appropriate</a:t>
          </a:r>
        </a:p>
      </dsp:txBody>
      <dsp:txXfrm>
        <a:off x="1898646" y="1271582"/>
        <a:ext cx="1212103" cy="121210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0.03621</cdr:x>
      <cdr:y>0.09931</cdr:y>
    </cdr:from>
    <cdr:to>
      <cdr:x>0.28709</cdr:x>
      <cdr:y>0.29931</cdr:y>
    </cdr:to>
    <cdr:sp macro="" textlink="">
      <cdr:nvSpPr>
        <cdr:cNvPr id="2" name="TextBox 1"/>
        <cdr:cNvSpPr txBox="1"/>
      </cdr:nvSpPr>
      <cdr:spPr>
        <a:xfrm xmlns:a="http://schemas.openxmlformats.org/drawingml/2006/main">
          <a:off x="307975" y="454025"/>
          <a:ext cx="2133544"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Intergovernmental Transfers, </a:t>
          </a:r>
        </a:p>
        <a:p xmlns:a="http://schemas.openxmlformats.org/drawingml/2006/main">
          <a:r>
            <a:rPr lang="en-US" sz="1100" dirty="0"/>
            <a:t>Pension Obligation Bonds, </a:t>
          </a:r>
        </a:p>
        <a:p xmlns:a="http://schemas.openxmlformats.org/drawingml/2006/main">
          <a:r>
            <a:rPr lang="en-US" sz="1100" dirty="0"/>
            <a:t>Charges for Services, Licenses </a:t>
          </a:r>
        </a:p>
        <a:p xmlns:a="http://schemas.openxmlformats.org/drawingml/2006/main">
          <a:r>
            <a:rPr lang="en-US" sz="1100" dirty="0"/>
            <a:t>&amp; Permits, Fines, Investments</a:t>
          </a:r>
        </a:p>
      </cdr:txBody>
    </cdr:sp>
  </cdr:relSizeAnchor>
  <cdr:relSizeAnchor xmlns:cdr="http://schemas.openxmlformats.org/drawingml/2006/chartDrawing">
    <cdr:from>
      <cdr:x>0.50215</cdr:x>
      <cdr:y>0.16597</cdr:y>
    </cdr:from>
    <cdr:to>
      <cdr:x>0.73512</cdr:x>
      <cdr:y>0.3493</cdr:y>
    </cdr:to>
    <cdr:sp macro="" textlink="">
      <cdr:nvSpPr>
        <cdr:cNvPr id="3" name="TextBox 2"/>
        <cdr:cNvSpPr txBox="1"/>
      </cdr:nvSpPr>
      <cdr:spPr>
        <a:xfrm xmlns:a="http://schemas.openxmlformats.org/drawingml/2006/main">
          <a:off x="4270375" y="758825"/>
          <a:ext cx="1981233" cy="8381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a:t>Federal/State = </a:t>
          </a:r>
          <a:r>
            <a:rPr lang="en-US" dirty="0" err="1"/>
            <a:t>CalWORKs</a:t>
          </a:r>
          <a:r>
            <a:rPr lang="en-US" dirty="0"/>
            <a:t>, HUD,  </a:t>
          </a:r>
        </a:p>
        <a:p xmlns:a="http://schemas.openxmlformats.org/drawingml/2006/main">
          <a:r>
            <a:rPr lang="en-US" dirty="0"/>
            <a:t>Title IV Child Support, State </a:t>
          </a:r>
        </a:p>
        <a:p xmlns:a="http://schemas.openxmlformats.org/drawingml/2006/main">
          <a:r>
            <a:rPr lang="en-US" dirty="0"/>
            <a:t>Public Safety, State MH, State </a:t>
          </a:r>
        </a:p>
        <a:p xmlns:a="http://schemas.openxmlformats.org/drawingml/2006/main">
          <a:r>
            <a:rPr lang="en-US" sz="1100" dirty="0"/>
            <a:t>Realignment Sales Tax</a:t>
          </a:r>
        </a:p>
      </cdr:txBody>
    </cdr:sp>
  </cdr:relSizeAnchor>
  <cdr:relSizeAnchor xmlns:cdr="http://schemas.openxmlformats.org/drawingml/2006/chartDrawing">
    <cdr:from>
      <cdr:x>0.04517</cdr:x>
      <cdr:y>0.53264</cdr:y>
    </cdr:from>
    <cdr:to>
      <cdr:x>0.23334</cdr:x>
      <cdr:y>0.73264</cdr:y>
    </cdr:to>
    <cdr:sp macro="" textlink="">
      <cdr:nvSpPr>
        <cdr:cNvPr id="4" name="TextBox 3"/>
        <cdr:cNvSpPr txBox="1"/>
      </cdr:nvSpPr>
      <cdr:spPr>
        <a:xfrm xmlns:a="http://schemas.openxmlformats.org/drawingml/2006/main">
          <a:off x="384175" y="2435225"/>
          <a:ext cx="16002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Property Taxes, VLF,</a:t>
          </a:r>
        </a:p>
        <a:p xmlns:a="http://schemas.openxmlformats.org/drawingml/2006/main">
          <a:r>
            <a:rPr lang="en-US" sz="1100" dirty="0"/>
            <a:t> Sales Tax</a:t>
          </a:r>
        </a:p>
      </cdr:txBody>
    </cdr:sp>
  </cdr:relSizeAnchor>
  <cdr:relSizeAnchor xmlns:cdr="http://schemas.openxmlformats.org/drawingml/2006/chartDrawing">
    <cdr:from>
      <cdr:x>0.43046</cdr:x>
      <cdr:y>0.79931</cdr:y>
    </cdr:from>
    <cdr:to>
      <cdr:x>0.53799</cdr:x>
      <cdr:y>0.99931</cdr:y>
    </cdr:to>
    <cdr:sp macro="" textlink="">
      <cdr:nvSpPr>
        <cdr:cNvPr id="5" name="TextBox 4"/>
        <cdr:cNvSpPr txBox="1"/>
      </cdr:nvSpPr>
      <cdr:spPr>
        <a:xfrm xmlns:a="http://schemas.openxmlformats.org/drawingml/2006/main">
          <a:off x="3660775" y="36544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0.34086</cdr:x>
      <cdr:y>0.61597</cdr:y>
    </cdr:from>
    <cdr:to>
      <cdr:x>0.65447</cdr:x>
      <cdr:y>0.81597</cdr:y>
    </cdr:to>
    <cdr:sp macro="" textlink="">
      <cdr:nvSpPr>
        <cdr:cNvPr id="6" name="TextBox 5"/>
        <cdr:cNvSpPr txBox="1"/>
      </cdr:nvSpPr>
      <cdr:spPr>
        <a:xfrm xmlns:a="http://schemas.openxmlformats.org/drawingml/2006/main">
          <a:off x="2898775" y="2816225"/>
          <a:ext cx="2667014"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Contra Costa Regional Medical Center =</a:t>
          </a:r>
        </a:p>
        <a:p xmlns:a="http://schemas.openxmlformats.org/drawingml/2006/main">
          <a:r>
            <a:rPr lang="en-US" dirty="0"/>
            <a:t>Medi-Cal, Medicare, CC Health Plan</a:t>
          </a:r>
        </a:p>
      </cdr:txBody>
    </cdr:sp>
  </cdr:relSizeAnchor>
  <cdr:relSizeAnchor xmlns:cdr="http://schemas.openxmlformats.org/drawingml/2006/chartDrawing">
    <cdr:from>
      <cdr:x>0.08102</cdr:x>
      <cdr:y>0.71597</cdr:y>
    </cdr:from>
    <cdr:to>
      <cdr:x>0.29606</cdr:x>
      <cdr:y>0.91597</cdr:y>
    </cdr:to>
    <cdr:sp macro="" textlink="">
      <cdr:nvSpPr>
        <cdr:cNvPr id="7" name="TextBox 6"/>
        <cdr:cNvSpPr txBox="1"/>
      </cdr:nvSpPr>
      <cdr:spPr>
        <a:xfrm xmlns:a="http://schemas.openxmlformats.org/drawingml/2006/main">
          <a:off x="688975" y="3273425"/>
          <a:ext cx="18288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dirty="0"/>
        </a:p>
        <a:p xmlns:a="http://schemas.openxmlformats.org/drawingml/2006/main">
          <a:r>
            <a:rPr lang="en-US" dirty="0"/>
            <a:t>GF for remaining subsidy</a:t>
          </a:r>
        </a:p>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4CF4EC-0A2D-42F8-8B54-CEDF63543131}" type="datetimeFigureOut">
              <a:rPr lang="en-US" smtClean="0"/>
              <a:pPr/>
              <a:t>4/5/18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A4AD185-2786-4558-951C-DB05EBB3A74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pPr>
            <a:r>
              <a:rPr lang="en-US" dirty="0"/>
              <a:t>So let’s move into the budget discussion and these topics….</a:t>
            </a:r>
          </a:p>
          <a:p>
            <a:pPr>
              <a:spcAft>
                <a:spcPts val="600"/>
              </a:spcAft>
            </a:pPr>
            <a:r>
              <a:rPr lang="en-US" dirty="0"/>
              <a:t>A relevant quote from Yolo County:  “Policies drive budgets but budgets can make a mess of policies.”</a:t>
            </a:r>
          </a:p>
          <a:p>
            <a:endParaRPr lang="en-US"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Typically,</a:t>
            </a:r>
            <a:r>
              <a:rPr lang="en-US" baseline="0" dirty="0"/>
              <a:t> the CAO is thought of as responsible for the budget process – but others, notably the BOS, have clearly defined roles that are often neglected.  If the goal is to align budget with mission, we need to know how the public defines quality of life.</a:t>
            </a:r>
          </a:p>
          <a:p>
            <a:endParaRPr lang="en-US" baseline="0" dirty="0"/>
          </a:p>
          <a:p>
            <a:r>
              <a:rPr lang="en-US" baseline="0" dirty="0"/>
              <a:t>It is not the role of the County Administrator to promote policy innovation, and a budget process led by the CAO without direction from the BOS and public ensures that change </a:t>
            </a:r>
            <a:r>
              <a:rPr lang="en-US" b="1" baseline="0" dirty="0"/>
              <a:t>will not</a:t>
            </a:r>
            <a:r>
              <a:rPr lang="en-US" baseline="0" dirty="0"/>
              <a:t> take place.  </a:t>
            </a:r>
            <a:endParaRPr lang="en-US" dirty="0"/>
          </a:p>
          <a:p>
            <a:endParaRPr lang="en-US"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circle shows the county budget process, starting with Nov-Jan.  The arrows highlight opportunities at points in time.  </a:t>
            </a:r>
          </a:p>
          <a:p>
            <a:endParaRPr lang="en-US" dirty="0"/>
          </a:p>
          <a:p>
            <a:r>
              <a:rPr lang="en-US" dirty="0"/>
              <a:t>County budget cycles have some typical elements and some variation.  For example, </a:t>
            </a:r>
          </a:p>
          <a:p>
            <a:r>
              <a:rPr lang="en-US" dirty="0" err="1"/>
              <a:t>CoCo</a:t>
            </a:r>
            <a:r>
              <a:rPr lang="en-US" dirty="0"/>
              <a:t> devotes an annual  retreat to capital planning, but not for services planning.</a:t>
            </a:r>
          </a:p>
          <a:p>
            <a:endParaRPr lang="en-US" dirty="0"/>
          </a:p>
          <a:p>
            <a:r>
              <a:rPr lang="en-US" dirty="0"/>
              <a:t>As we will discuss later, some counties build a community process in, rather than just hearings</a:t>
            </a:r>
          </a:p>
          <a:p>
            <a:endParaRPr lang="en-US" dirty="0"/>
          </a:p>
          <a:p>
            <a:r>
              <a:rPr lang="en-US" dirty="0"/>
              <a:t>We want to highlight that departments are submitting budgets in </a:t>
            </a:r>
            <a:r>
              <a:rPr lang="en-US" dirty="0" err="1"/>
              <a:t>february</a:t>
            </a:r>
            <a:r>
              <a:rPr lang="en-US" dirty="0"/>
              <a:t>, so decisions are basically made before the </a:t>
            </a:r>
            <a:r>
              <a:rPr lang="en-US" dirty="0" err="1"/>
              <a:t>april</a:t>
            </a:r>
            <a:r>
              <a:rPr lang="en-US" dirty="0"/>
              <a:t> public hearing </a:t>
            </a:r>
          </a:p>
        </p:txBody>
      </p:sp>
      <p:sp>
        <p:nvSpPr>
          <p:cNvPr id="4" name="Slide Number Placeholder 3"/>
          <p:cNvSpPr>
            <a:spLocks noGrp="1"/>
          </p:cNvSpPr>
          <p:nvPr>
            <p:ph type="sldNum" sz="quarter" idx="10"/>
          </p:nvPr>
        </p:nvSpPr>
        <p:spPr/>
        <p:txBody>
          <a:bodyPr/>
          <a:lstStyle/>
          <a:p>
            <a:fld id="{1A4AD185-2786-4558-951C-DB05EBB3A74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Budget Book = “Recommended Budget.”  Not the Final Budget but has great info.  It contains valuable</a:t>
            </a:r>
            <a:r>
              <a:rPr lang="en-US" baseline="0" dirty="0"/>
              <a:t> keys to how you might engage in the budget process.  I’ve highl</a:t>
            </a:r>
            <a:r>
              <a:rPr lang="en-US" dirty="0"/>
              <a:t>ighted some areas I thought particularly interesting.</a:t>
            </a:r>
            <a:r>
              <a:rPr lang="en-US" baseline="0" dirty="0"/>
              <a:t> </a:t>
            </a:r>
            <a:endParaRPr lang="en-US" dirty="0"/>
          </a:p>
          <a:p>
            <a:endParaRPr lang="en-US" dirty="0"/>
          </a:p>
          <a:p>
            <a:r>
              <a:rPr lang="en-US" dirty="0"/>
              <a:t>Overview sometimes contains a strategic plan or participatory process description</a:t>
            </a:r>
          </a:p>
          <a:p>
            <a:endParaRPr lang="en-US" dirty="0"/>
          </a:p>
          <a:p>
            <a:r>
              <a:rPr lang="en-US" dirty="0"/>
              <a:t>When we look at Yolo County, we will see how its plan is built into Departmental Budgets.</a:t>
            </a:r>
          </a:p>
        </p:txBody>
      </p:sp>
      <p:sp>
        <p:nvSpPr>
          <p:cNvPr id="4" name="Slide Number Placeholder 3"/>
          <p:cNvSpPr>
            <a:spLocks noGrp="1"/>
          </p:cNvSpPr>
          <p:nvPr>
            <p:ph type="sldNum" sz="quarter" idx="10"/>
          </p:nvPr>
        </p:nvSpPr>
        <p:spPr/>
        <p:txBody>
          <a:bodyPr/>
          <a:lstStyle/>
          <a:p>
            <a:fld id="{1A4AD185-2786-4558-951C-DB05EBB3A74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a lot of county-specific budget terms in the Budget Book appendix.  Here are a few that are helpful to know</a:t>
            </a:r>
          </a:p>
          <a:p>
            <a:endParaRPr lang="en-US" dirty="0"/>
          </a:p>
          <a:p>
            <a:r>
              <a:rPr lang="en-US" dirty="0"/>
              <a:t>Special = county park fees as example</a:t>
            </a:r>
          </a:p>
          <a:p>
            <a:endParaRPr lang="en-US" dirty="0"/>
          </a:p>
          <a:p>
            <a:r>
              <a:rPr lang="en-US" dirty="0"/>
              <a:t>Governmental also Local</a:t>
            </a:r>
          </a:p>
          <a:p>
            <a:endParaRPr lang="en-US" dirty="0"/>
          </a:p>
          <a:p>
            <a:r>
              <a:rPr lang="en-US" dirty="0"/>
              <a:t>Internal Service = county counsel as example</a:t>
            </a:r>
          </a:p>
        </p:txBody>
      </p:sp>
      <p:sp>
        <p:nvSpPr>
          <p:cNvPr id="4" name="Slide Number Placeholder 3"/>
          <p:cNvSpPr>
            <a:spLocks noGrp="1"/>
          </p:cNvSpPr>
          <p:nvPr>
            <p:ph type="sldNum" sz="quarter" idx="10"/>
          </p:nvPr>
        </p:nvSpPr>
        <p:spPr/>
        <p:txBody>
          <a:bodyPr/>
          <a:lstStyle/>
          <a:p>
            <a:fld id="{1A4AD185-2786-4558-951C-DB05EBB3A74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a:t>
            </a:r>
            <a:r>
              <a:rPr lang="en-US" baseline="0" dirty="0"/>
              <a:t>  Ca State Controller’s Office from Ca Budget &amp; Policy Center</a:t>
            </a:r>
          </a:p>
          <a:p>
            <a:endParaRPr lang="en-US" baseline="0" dirty="0"/>
          </a:p>
          <a:p>
            <a:r>
              <a:rPr lang="en-US" baseline="0" dirty="0"/>
              <a:t>This isn’t from the budget book….it’s a compilation</a:t>
            </a:r>
            <a:r>
              <a:rPr lang="en-US" dirty="0"/>
              <a:t> of county budgets and </a:t>
            </a:r>
            <a:r>
              <a:rPr lang="en-US" baseline="0" dirty="0"/>
              <a:t>more typical of county budget format.  Most County budgets look something like this and the percentage in each category is also pretty typical.</a:t>
            </a:r>
          </a:p>
          <a:p>
            <a:endParaRPr lang="en-US" baseline="0" dirty="0"/>
          </a:p>
          <a:p>
            <a:r>
              <a:rPr lang="en-US" dirty="0"/>
              <a:t>Enterprise Fund: operations  financed and operated in a manner similar to private business enterprises (e.g. water, gas and electric utilities; airports; parking garages; or transit systems). Revenue &amp; expenses for these services or products are intended to be neutral.  </a:t>
            </a:r>
          </a:p>
        </p:txBody>
      </p:sp>
      <p:sp>
        <p:nvSpPr>
          <p:cNvPr id="4" name="Slide Number Placeholder 3"/>
          <p:cNvSpPr>
            <a:spLocks noGrp="1"/>
          </p:cNvSpPr>
          <p:nvPr>
            <p:ph type="sldNum" sz="quarter" idx="10"/>
          </p:nvPr>
        </p:nvSpPr>
        <p:spPr/>
        <p:txBody>
          <a:bodyPr/>
          <a:lstStyle/>
          <a:p>
            <a:fld id="{1A4AD185-2786-4558-951C-DB05EBB3A74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CCC’s budget and it looks somewhat different</a:t>
            </a:r>
            <a:r>
              <a:rPr lang="en-US" baseline="0" dirty="0"/>
              <a:t> with the Hospital Health Plan category – all the numbers are skewed because of the health plan carve</a:t>
            </a:r>
            <a:r>
              <a:rPr lang="en-US" dirty="0"/>
              <a:t> out</a:t>
            </a:r>
            <a:endParaRPr lang="en-US" baseline="0" dirty="0"/>
          </a:p>
          <a:p>
            <a:endParaRPr lang="en-US" baseline="0" dirty="0"/>
          </a:p>
          <a:p>
            <a:r>
              <a:rPr lang="en-US" baseline="0" dirty="0"/>
              <a:t>The Hospital Plan is considered an Enterprise. </a:t>
            </a:r>
            <a:endParaRPr lang="en-US" dirty="0"/>
          </a:p>
          <a:p>
            <a:endParaRPr lang="en-US" dirty="0"/>
          </a:p>
          <a:p>
            <a:r>
              <a:rPr lang="en-US" dirty="0"/>
              <a:t>County budgets are incredibly complex in part because of all the funding streams and mandates.  It’s much easier for county</a:t>
            </a:r>
            <a:r>
              <a:rPr lang="en-US" baseline="0" dirty="0"/>
              <a:t> governments to think about what they are required to do rather than what people need.  It’s important to understand this when talking to county folks.  It can seem naïve to them to talk about what’s needed without an identified funding stream.</a:t>
            </a:r>
          </a:p>
          <a:p>
            <a:endParaRPr lang="en-US" baseline="0" dirty="0"/>
          </a:p>
          <a:p>
            <a:r>
              <a:rPr lang="en-US" dirty="0"/>
              <a:t>Hospital Health Plan is $1.3 billion from</a:t>
            </a:r>
            <a:r>
              <a:rPr lang="en-US" baseline="0" dirty="0"/>
              <a:t> Medi-Cal, Medicare, and the Health Plan.  It is subsidized by $26 million from the General Fund</a:t>
            </a:r>
          </a:p>
          <a:p>
            <a:endParaRPr lang="en-US" dirty="0"/>
          </a:p>
          <a:p>
            <a:r>
              <a:rPr lang="en-US" dirty="0"/>
              <a:t>Intergovernmental is the remaining</a:t>
            </a:r>
            <a:r>
              <a:rPr lang="en-US" baseline="0" dirty="0"/>
              <a:t> </a:t>
            </a:r>
            <a:r>
              <a:rPr lang="en-US" dirty="0"/>
              <a:t>Federal &amp; State </a:t>
            </a:r>
            <a:r>
              <a:rPr lang="en-US" dirty="0" err="1"/>
              <a:t>Passthrough</a:t>
            </a:r>
            <a:r>
              <a:rPr lang="en-US" dirty="0"/>
              <a:t> of $853 million</a:t>
            </a:r>
          </a:p>
          <a:p>
            <a:endParaRPr lang="en-US" b="1" dirty="0"/>
          </a:p>
          <a:p>
            <a:r>
              <a:rPr lang="en-US" b="1" dirty="0"/>
              <a:t>Other Major Revenue is $798 million – it has grown by $150 million in 3 years – mostly because of a strong investment and housing market</a:t>
            </a:r>
          </a:p>
          <a:p>
            <a:endParaRPr lang="en-US" b="1" dirty="0"/>
          </a:p>
          <a:p>
            <a:r>
              <a:rPr lang="en-US" b="1" dirty="0"/>
              <a:t>Taxes is $414 million, mostly from property taxes </a:t>
            </a:r>
          </a:p>
        </p:txBody>
      </p:sp>
      <p:sp>
        <p:nvSpPr>
          <p:cNvPr id="4" name="Slide Number Placeholder 3"/>
          <p:cNvSpPr>
            <a:spLocks noGrp="1"/>
          </p:cNvSpPr>
          <p:nvPr>
            <p:ph type="sldNum" sz="quarter" idx="10"/>
          </p:nvPr>
        </p:nvSpPr>
        <p:spPr/>
        <p:txBody>
          <a:bodyPr/>
          <a:lstStyle/>
          <a:p>
            <a:fld id="{1A4AD185-2786-4558-951C-DB05EBB3A74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When you take out the Hospital Plan and a few other smaller categories, the budget looks like this  </a:t>
            </a:r>
          </a:p>
          <a:p>
            <a:endParaRPr lang="en-US" dirty="0"/>
          </a:p>
          <a:p>
            <a:r>
              <a:rPr lang="en-US" sz="1200" kern="1200" dirty="0">
                <a:solidFill>
                  <a:schemeClr val="tx1"/>
                </a:solidFill>
                <a:latin typeface="+mn-lt"/>
                <a:ea typeface="+mn-ea"/>
                <a:cs typeface="+mn-cs"/>
              </a:rPr>
              <a:t>General Fund budget of $1.56 billion is supported by local, federal, and State resources.</a:t>
            </a:r>
          </a:p>
          <a:p>
            <a:r>
              <a:rPr lang="en-US" sz="1200" kern="1200" dirty="0">
                <a:solidFill>
                  <a:schemeClr val="tx1"/>
                </a:solidFill>
                <a:latin typeface="+mn-lt"/>
                <a:ea typeface="+mn-ea"/>
                <a:cs typeface="+mn-cs"/>
              </a:rPr>
              <a:t>Almost half of the revenue, $678.1 million, or 43.5%, is dependent upon State and federal</a:t>
            </a:r>
          </a:p>
          <a:p>
            <a:r>
              <a:rPr lang="en-US" sz="1200" kern="1200" dirty="0">
                <a:solidFill>
                  <a:schemeClr val="tx1"/>
                </a:solidFill>
                <a:latin typeface="+mn-lt"/>
                <a:ea typeface="+mn-ea"/>
                <a:cs typeface="+mn-cs"/>
              </a:rPr>
              <a:t>allocations (very close to the 41.6% of last year).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General Purpose revenue available from sources such as property tax and interest income </a:t>
            </a:r>
          </a:p>
          <a:p>
            <a:endParaRPr lang="en-US" dirty="0"/>
          </a:p>
          <a:p>
            <a:r>
              <a:rPr lang="en-US" sz="1200" kern="1200" dirty="0">
                <a:solidFill>
                  <a:schemeClr val="tx1"/>
                </a:solidFill>
                <a:latin typeface="+mn-lt"/>
                <a:ea typeface="+mn-ea"/>
                <a:cs typeface="+mn-cs"/>
              </a:rPr>
              <a:t>Other Local revenue is generated primarily by fees, fines, and licenses.</a:t>
            </a:r>
            <a:endParaRPr lang="en-US" dirty="0"/>
          </a:p>
          <a:p>
            <a:endParaRPr lang="en-US" dirty="0"/>
          </a:p>
          <a:p>
            <a:r>
              <a:rPr lang="en-US" dirty="0"/>
              <a:t>Appropriations</a:t>
            </a:r>
            <a:r>
              <a:rPr lang="en-US" baseline="0" dirty="0"/>
              <a:t> are mostly employees and services</a:t>
            </a:r>
          </a:p>
          <a:p>
            <a:endParaRPr lang="en-US" baseline="0" dirty="0"/>
          </a:p>
          <a:p>
            <a:r>
              <a:rPr lang="en-US" baseline="0" dirty="0"/>
              <a:t>You see about 40% from the state and federal sources and 60% from local sources  -- this is where there is some flexibility  </a:t>
            </a:r>
          </a:p>
          <a:p>
            <a:endParaRPr lang="en-US" baseline="0" dirty="0"/>
          </a:p>
          <a:p>
            <a:pPr>
              <a:spcAft>
                <a:spcPts val="600"/>
              </a:spcAft>
            </a:pPr>
            <a:r>
              <a:rPr lang="en-US" b="1" dirty="0"/>
              <a:t>General Purpose Revenue </a:t>
            </a:r>
            <a:r>
              <a:rPr lang="en-US" dirty="0"/>
              <a:t>is derived from sources not specific to any program or service delivery, such as property tax and interest income, and may be used for any purpose that is a legal expenditure of County funds.   $448 million</a:t>
            </a:r>
          </a:p>
          <a:p>
            <a:pPr>
              <a:spcAft>
                <a:spcPts val="600"/>
              </a:spcAft>
            </a:pPr>
            <a:r>
              <a:rPr lang="en-US" dirty="0"/>
              <a:t>Most GPR goes to Health Services (22%), Sheriff-Coroner (20%), and Probation (11%)</a:t>
            </a:r>
          </a:p>
          <a:p>
            <a:r>
              <a:rPr lang="en-US" dirty="0"/>
              <a:t>Departments</a:t>
            </a:r>
            <a:r>
              <a:rPr lang="en-US" baseline="0" dirty="0"/>
              <a:t> getting more than average:  Assessor, </a:t>
            </a:r>
            <a:r>
              <a:rPr lang="en-US" dirty="0"/>
              <a:t>Employee/Retirement Benefits, Probation, Public Works, Sheriff-Coroner </a:t>
            </a:r>
          </a:p>
          <a:p>
            <a:r>
              <a:rPr lang="en-US" dirty="0"/>
              <a:t>Getting less:  Agriculture, Employment &amp; Human Services </a:t>
            </a:r>
          </a:p>
          <a:p>
            <a:pPr>
              <a:spcAft>
                <a:spcPts val="600"/>
              </a:spcAft>
            </a:pPr>
            <a:endParaRPr lang="en-US" dirty="0"/>
          </a:p>
          <a:p>
            <a:endParaRPr lang="en-US"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Budget Book is loaded with information if you have the time and know what you’re looking for.  Every department lists the programs it provides.  </a:t>
            </a:r>
          </a:p>
          <a:p>
            <a:endParaRPr lang="en-US" dirty="0"/>
          </a:p>
          <a:p>
            <a:r>
              <a:rPr lang="en-US" dirty="0"/>
              <a:t>On this Employment &amp; Human Services page you can see several programs.  </a:t>
            </a:r>
          </a:p>
          <a:p>
            <a:r>
              <a:rPr lang="en-US" dirty="0"/>
              <a:t>As</a:t>
            </a:r>
            <a:r>
              <a:rPr lang="en-US" baseline="0" dirty="0"/>
              <a:t> we discussed earlier a mandatory or discretionary service tells us whether the county has to do it or not and the level of service tells us if the County has flexibility in how it’s delivered</a:t>
            </a:r>
          </a:p>
          <a:p>
            <a:endParaRPr lang="en-US" baseline="0" dirty="0"/>
          </a:p>
          <a:p>
            <a:r>
              <a:rPr lang="en-US" baseline="0" dirty="0"/>
              <a:t>Net County Cost = $ the county contributes directly to this program, and it often aligns with Gen Fund as Source</a:t>
            </a:r>
          </a:p>
          <a:p>
            <a:r>
              <a:rPr lang="en-US" baseline="0" dirty="0"/>
              <a:t>We also can see state/fed/local contribution, staff assigned, and a short program description</a:t>
            </a:r>
            <a:endParaRPr lang="en-US"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Here’s a little more detail on Public Health</a:t>
            </a:r>
          </a:p>
          <a:p>
            <a:r>
              <a:rPr lang="en-US" dirty="0"/>
              <a:t>The history shows a big jump in employees and associated costs between 2016-17 &amp; 2017-18</a:t>
            </a:r>
          </a:p>
          <a:p>
            <a:r>
              <a:rPr lang="en-US" dirty="0"/>
              <a:t>Also salaries grew from an average of $109,000 to $126,000</a:t>
            </a:r>
          </a:p>
          <a:p>
            <a:r>
              <a:rPr lang="en-US" dirty="0"/>
              <a:t>We</a:t>
            </a:r>
            <a:r>
              <a:rPr lang="en-US" baseline="0" dirty="0"/>
              <a:t> also see that’s mostly paid for from Other Local Revenue – which is generally tied to fees</a:t>
            </a:r>
            <a:r>
              <a:rPr lang="en-US" dirty="0"/>
              <a:t> or fines -- </a:t>
            </a:r>
            <a:r>
              <a:rPr lang="en-US" baseline="0" dirty="0"/>
              <a:t>So this looks like a county decision to build up PH in a significant way</a:t>
            </a:r>
            <a:r>
              <a:rPr lang="en-US" dirty="0"/>
              <a:t> </a:t>
            </a:r>
          </a:p>
          <a:p>
            <a:endParaRPr lang="en-US" dirty="0"/>
          </a:p>
          <a:p>
            <a:r>
              <a:rPr lang="en-US" dirty="0"/>
              <a:t>Does anyone in room know about the growth in FTE?  This is not necessarily an issue to focus on, but an example of a question you might ask.</a:t>
            </a:r>
          </a:p>
          <a:p>
            <a:endParaRPr lang="en-US"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4AD185-2786-4558-951C-DB05EBB3A74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table from the budget book shows how</a:t>
            </a:r>
            <a:r>
              <a:rPr lang="en-US" baseline="0" dirty="0"/>
              <a:t> general funds are used to fill positions across departments.  </a:t>
            </a:r>
          </a:p>
          <a:p>
            <a:endParaRPr lang="en-US" baseline="0" dirty="0"/>
          </a:p>
          <a:p>
            <a:r>
              <a:rPr lang="en-US" baseline="0" dirty="0"/>
              <a:t>Employment &amp; Human Services had the greatest net decrease</a:t>
            </a:r>
          </a:p>
          <a:p>
            <a:r>
              <a:rPr lang="en-US" baseline="0" dirty="0"/>
              <a:t>Public Works &amp; Probation had the greatest net increase</a:t>
            </a:r>
          </a:p>
          <a:p>
            <a:endParaRPr lang="en-US" baseline="0" dirty="0"/>
          </a:p>
          <a:p>
            <a:pPr defTabSz="931774">
              <a:buFont typeface="Wingdings"/>
              <a:buNone/>
              <a:defRPr/>
            </a:pPr>
            <a:r>
              <a:rPr lang="en-US" dirty="0"/>
              <a:t>County notes a 15% increase in staff in last 5 years (1,580 FTE), which you don’t see here.  So that must mean those staff come from other funding sources.</a:t>
            </a:r>
          </a:p>
          <a:p>
            <a:pPr defTabSz="931774">
              <a:buFont typeface="Wingdings"/>
              <a:buNone/>
              <a:defRPr/>
            </a:pPr>
            <a:endParaRPr lang="en-US" dirty="0"/>
          </a:p>
          <a:p>
            <a:pPr>
              <a:spcAft>
                <a:spcPts val="600"/>
              </a:spcAft>
            </a:pPr>
            <a:r>
              <a:rPr lang="en-US" dirty="0"/>
              <a:t>Typical cost = $106,000 or about $170 million</a:t>
            </a:r>
          </a:p>
          <a:p>
            <a:pPr>
              <a:spcAft>
                <a:spcPts val="600"/>
              </a:spcAft>
            </a:pPr>
            <a:r>
              <a:rPr lang="en-US" dirty="0"/>
              <a:t>Benefits continue for lifetime</a:t>
            </a:r>
          </a:p>
          <a:p>
            <a:pPr>
              <a:spcAft>
                <a:spcPts val="600"/>
              </a:spcAft>
            </a:pPr>
            <a:r>
              <a:rPr lang="en-US" dirty="0"/>
              <a:t>Salaries &amp; benefits difficult to adjust in tighter times</a:t>
            </a:r>
          </a:p>
          <a:p>
            <a:pPr>
              <a:spcAft>
                <a:spcPts val="600"/>
              </a:spcAft>
            </a:pPr>
            <a:r>
              <a:rPr lang="en-US" dirty="0"/>
              <a:t>CBO contracts more flexible</a:t>
            </a:r>
          </a:p>
          <a:p>
            <a:pPr>
              <a:spcAft>
                <a:spcPts val="600"/>
              </a:spcAft>
            </a:pPr>
            <a:r>
              <a:rPr lang="en-US" dirty="0"/>
              <a:t>And…professional county staff are often a benefit!</a:t>
            </a:r>
          </a:p>
          <a:p>
            <a:pPr defTabSz="931774">
              <a:buFont typeface="Wingdings"/>
              <a:buNone/>
              <a:defRPr/>
            </a:pPr>
            <a:endParaRPr lang="en-US" dirty="0"/>
          </a:p>
          <a:p>
            <a:pPr defTabSz="931774">
              <a:buFont typeface="Wingdings"/>
              <a:buNone/>
              <a:defRPr/>
            </a:pPr>
            <a:endParaRPr lang="en-US" dirty="0"/>
          </a:p>
          <a:p>
            <a:pPr defTabSz="931774">
              <a:buFont typeface="Wingdings"/>
              <a:buChar char="Ø"/>
              <a:defRPr/>
            </a:pPr>
            <a:endParaRPr lang="en-US" dirty="0"/>
          </a:p>
          <a:p>
            <a:endParaRPr lang="en-US"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100" dirty="0"/>
              <a:t>Propositions to reduce County ability to collect taxes =</a:t>
            </a:r>
            <a:r>
              <a:rPr lang="en-US" sz="1100" baseline="0" dirty="0"/>
              <a:t> </a:t>
            </a:r>
            <a:r>
              <a:rPr lang="en-US" sz="1100" dirty="0"/>
              <a:t>(Prop 13, 62, 218, 26)</a:t>
            </a:r>
          </a:p>
          <a:p>
            <a:pPr marL="0" lvl="1" defTabSz="931774">
              <a:defRPr/>
            </a:pPr>
            <a:endParaRPr lang="en-US" sz="1100" dirty="0"/>
          </a:p>
          <a:p>
            <a:pPr marL="0" lvl="1" defTabSz="931774">
              <a:defRPr/>
            </a:pPr>
            <a:r>
              <a:rPr lang="en-US" sz="1100" dirty="0"/>
              <a:t>General taxes are by simple majority; specific purpose taxes and parcel taxes by 2/3</a:t>
            </a:r>
          </a:p>
          <a:p>
            <a:pPr marL="0" marR="0" lvl="1" indent="0" algn="l" defTabSz="931774" rtl="0" eaLnBrk="1" fontAlgn="auto" latinLnBrk="0" hangingPunct="1">
              <a:lnSpc>
                <a:spcPct val="100000"/>
              </a:lnSpc>
              <a:spcBef>
                <a:spcPts val="0"/>
              </a:spcBef>
              <a:spcAft>
                <a:spcPts val="0"/>
              </a:spcAft>
              <a:buClrTx/>
              <a:buSzTx/>
              <a:buFontTx/>
              <a:buNone/>
              <a:tabLst/>
              <a:defRPr/>
            </a:pPr>
            <a:r>
              <a:rPr lang="en-US" sz="1100" dirty="0"/>
              <a:t>Local tax options in unincorporated areas include retail, short-term lodging, business, property transfers, parcels -- all must be approved by voters</a:t>
            </a:r>
          </a:p>
          <a:p>
            <a:pPr marL="0" lvl="1" defTabSz="931774">
              <a:defRPr/>
            </a:pPr>
            <a:endParaRPr lang="en-US" sz="1100" dirty="0"/>
          </a:p>
          <a:p>
            <a:pPr marL="0" lvl="1" defTabSz="931774">
              <a:defRPr/>
            </a:pPr>
            <a:r>
              <a:rPr lang="en-US" sz="1100" dirty="0"/>
              <a:t>Assessments include road or lighting improvements and anything that improves value</a:t>
            </a:r>
          </a:p>
          <a:p>
            <a:pPr marL="0" lvl="1" defTabSz="931774">
              <a:defRPr/>
            </a:pPr>
            <a:endParaRPr lang="en-US" sz="1100" dirty="0"/>
          </a:p>
          <a:p>
            <a:pPr lvl="0"/>
            <a:r>
              <a:rPr lang="en-US" sz="1100" dirty="0"/>
              <a:t>Fee for Service = Business Services, Development Services, Administrative Services, Use of County Property</a:t>
            </a:r>
          </a:p>
          <a:p>
            <a:pPr lvl="0"/>
            <a:endParaRPr lang="en-US" sz="1100" dirty="0"/>
          </a:p>
          <a:p>
            <a:pPr lvl="0"/>
            <a:r>
              <a:rPr lang="en-US" sz="1100" dirty="0"/>
              <a:t>Fines &amp; Penalties = late fees, environmental neglect, etc</a:t>
            </a:r>
          </a:p>
          <a:p>
            <a:pPr lvl="0"/>
            <a:endParaRPr lang="en-US" sz="1100" dirty="0"/>
          </a:p>
          <a:p>
            <a:r>
              <a:rPr lang="en-US" sz="1100" dirty="0"/>
              <a:t>Bonds are typically issued for capital projects and are commonly used for affordable housing development.  Citizens vote to assume debt at low interest rates, but not increase taxes.  Investors receive tax breaks and modest but safe income.</a:t>
            </a:r>
          </a:p>
          <a:p>
            <a:endParaRPr lang="en-US" sz="1100" dirty="0"/>
          </a:p>
          <a:p>
            <a:r>
              <a:rPr lang="en-US" sz="1100" dirty="0"/>
              <a:t>CSA is a process for unincorporated areas to tax themselves to improve services like public safety, road improvements, affordable housing, youth or senior services</a:t>
            </a:r>
          </a:p>
          <a:p>
            <a:endParaRPr lang="en-US" sz="1100" dirty="0"/>
          </a:p>
          <a:p>
            <a:pPr lvl="0"/>
            <a:r>
              <a:rPr lang="en-US" sz="1100" dirty="0"/>
              <a:t>Distinction is important because only taxes and bonds require a vote</a:t>
            </a:r>
          </a:p>
        </p:txBody>
      </p:sp>
      <p:sp>
        <p:nvSpPr>
          <p:cNvPr id="4" name="Slide Number Placeholder 3"/>
          <p:cNvSpPr>
            <a:spLocks noGrp="1"/>
          </p:cNvSpPr>
          <p:nvPr>
            <p:ph type="sldNum" sz="quarter" idx="10"/>
          </p:nvPr>
        </p:nvSpPr>
        <p:spPr/>
        <p:txBody>
          <a:bodyPr/>
          <a:lstStyle/>
          <a:p>
            <a:fld id="{1A4AD185-2786-4558-951C-DB05EBB3A74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en-US" dirty="0"/>
              <a:t>Dan told me he’s been talking to Supervisor </a:t>
            </a:r>
            <a:r>
              <a:rPr lang="en-US" dirty="0" err="1"/>
              <a:t>Gioia</a:t>
            </a:r>
            <a:r>
              <a:rPr lang="en-US" dirty="0"/>
              <a:t> about creating a workgroup to seek opportunities to leverage other funds</a:t>
            </a:r>
          </a:p>
          <a:p>
            <a:pPr lvl="0">
              <a:defRPr/>
            </a:pPr>
            <a:r>
              <a:rPr lang="en-US" dirty="0"/>
              <a:t>Here are a few slides to add into the mix</a:t>
            </a:r>
          </a:p>
          <a:p>
            <a:pPr lvl="0">
              <a:defRPr/>
            </a:pPr>
            <a:endParaRPr lang="en-US" dirty="0"/>
          </a:p>
          <a:p>
            <a:pPr lvl="0">
              <a:defRPr/>
            </a:pPr>
            <a:r>
              <a:rPr lang="en-US" dirty="0"/>
              <a:t>EPSDT = 5%</a:t>
            </a:r>
            <a:r>
              <a:rPr lang="en-US" baseline="0" dirty="0"/>
              <a:t> county, 45% state, 50% feds</a:t>
            </a:r>
          </a:p>
          <a:p>
            <a:pPr lvl="0">
              <a:defRPr/>
            </a:pPr>
            <a:endParaRPr lang="en-US" baseline="0" dirty="0"/>
          </a:p>
          <a:p>
            <a:pPr lvl="0">
              <a:defRPr/>
            </a:pPr>
            <a:r>
              <a:rPr lang="en-US" baseline="0" dirty="0"/>
              <a:t>MAA = reimbursement for improving access to </a:t>
            </a:r>
            <a:r>
              <a:rPr lang="en-US" baseline="0" dirty="0" err="1"/>
              <a:t>medi</a:t>
            </a:r>
            <a:r>
              <a:rPr lang="en-US" baseline="0" dirty="0"/>
              <a:t>-cal services</a:t>
            </a:r>
          </a:p>
          <a:p>
            <a:pPr lvl="0">
              <a:defRPr/>
            </a:pPr>
            <a:endParaRPr lang="en-US" dirty="0"/>
          </a:p>
          <a:p>
            <a:pPr lvl="0">
              <a:defRPr/>
            </a:pPr>
            <a:r>
              <a:rPr lang="en-US" dirty="0"/>
              <a:t>Alameda County has a grants department to benefit from opportunities</a:t>
            </a:r>
          </a:p>
          <a:p>
            <a:endParaRPr lang="en-US"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let’s look at some</a:t>
            </a:r>
            <a:r>
              <a:rPr lang="en-US" baseline="0" dirty="0"/>
              <a:t> alternative approaches to budgeting…..</a:t>
            </a:r>
            <a:endParaRPr lang="en-US"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County does have values and priorities built into the budget process</a:t>
            </a:r>
          </a:p>
          <a:p>
            <a:endParaRPr lang="en-US" dirty="0"/>
          </a:p>
          <a:p>
            <a:r>
              <a:rPr lang="en-US" dirty="0"/>
              <a:t>This is from the County’s Budget Policy</a:t>
            </a:r>
          </a:p>
          <a:p>
            <a:endParaRPr lang="en-US" dirty="0"/>
          </a:p>
          <a:p>
            <a:r>
              <a:rPr lang="en-US" dirty="0"/>
              <a:t>It is weighted towards efficiencies and investing</a:t>
            </a:r>
            <a:r>
              <a:rPr lang="en-US" baseline="0" dirty="0"/>
              <a:t> in facilities</a:t>
            </a:r>
            <a:endParaRPr lang="en-US" dirty="0"/>
          </a:p>
          <a:p>
            <a:endParaRPr lang="en-US" dirty="0"/>
          </a:p>
          <a:p>
            <a:r>
              <a:rPr lang="en-US" dirty="0"/>
              <a:t>OPEB = Other Post-Employment Benefits</a:t>
            </a:r>
          </a:p>
        </p:txBody>
      </p:sp>
      <p:sp>
        <p:nvSpPr>
          <p:cNvPr id="4" name="Slide Number Placeholder 3"/>
          <p:cNvSpPr>
            <a:spLocks noGrp="1"/>
          </p:cNvSpPr>
          <p:nvPr>
            <p:ph type="sldNum" sz="quarter" idx="10"/>
          </p:nvPr>
        </p:nvSpPr>
        <p:spPr/>
        <p:txBody>
          <a:bodyPr/>
          <a:lstStyle/>
          <a:p>
            <a:fld id="{1A4AD185-2786-4558-951C-DB05EBB3A74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It would be safe to say that CCC is traumatized</a:t>
            </a:r>
            <a:r>
              <a:rPr lang="en-US" baseline="0" dirty="0"/>
              <a:t> by the Great Recession and preparing for the next one  -- that is prudent and possibly wise, but it also means that progress for people relying on safety net services is hampered.  The</a:t>
            </a:r>
            <a:r>
              <a:rPr lang="en-US" dirty="0"/>
              <a:t> people you serve also are dealing with significant trauma…..</a:t>
            </a:r>
          </a:p>
          <a:p>
            <a:endParaRPr lang="en-US"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the County Administrator talks about what is going well,</a:t>
            </a:r>
            <a:r>
              <a:rPr lang="en-US" baseline="0" dirty="0"/>
              <a:t> these are some areas he highlights</a:t>
            </a:r>
            <a:endParaRPr lang="en-US"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this is what he worries about.</a:t>
            </a:r>
          </a:p>
          <a:p>
            <a:endParaRPr lang="en-US" dirty="0"/>
          </a:p>
          <a:p>
            <a:r>
              <a:rPr lang="en-US" dirty="0"/>
              <a:t>This is all a valid perspective</a:t>
            </a:r>
            <a:r>
              <a:rPr lang="en-US" baseline="0" dirty="0"/>
              <a:t> but it is also not in balance with other needs and opportunities</a:t>
            </a:r>
          </a:p>
          <a:p>
            <a:endParaRPr lang="en-US" dirty="0"/>
          </a:p>
          <a:p>
            <a:r>
              <a:rPr lang="en-US" baseline="0" dirty="0"/>
              <a:t>Revenues:  we know fund balances have increased</a:t>
            </a:r>
          </a:p>
          <a:p>
            <a:r>
              <a:rPr lang="en-US" dirty="0"/>
              <a:t>Labor:  County added employees</a:t>
            </a:r>
          </a:p>
          <a:p>
            <a:r>
              <a:rPr lang="en-US" baseline="0" dirty="0"/>
              <a:t>Unreasonable expectations:  from whom about what?</a:t>
            </a:r>
          </a:p>
          <a:p>
            <a:endParaRPr lang="en-US" baseline="0" dirty="0"/>
          </a:p>
          <a:p>
            <a:r>
              <a:rPr lang="en-US" baseline="0" dirty="0"/>
              <a:t>If less people need county services, costs will go down</a:t>
            </a:r>
            <a:endParaRPr lang="en-US"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AC has a VBB </a:t>
            </a:r>
            <a:r>
              <a:rPr lang="en-US" b="1" dirty="0"/>
              <a:t>statement</a:t>
            </a:r>
            <a:r>
              <a:rPr lang="en-US" dirty="0"/>
              <a:t> more than a </a:t>
            </a:r>
            <a:r>
              <a:rPr lang="en-US" b="1" dirty="0"/>
              <a:t>process - </a:t>
            </a:r>
            <a:r>
              <a:rPr lang="en-US" dirty="0"/>
              <a:t>There is no process to assess programs by VBB, but departments are expected to make connections when they ask for funding</a:t>
            </a:r>
          </a:p>
          <a:p>
            <a:pPr defTabSz="931774">
              <a:defRPr/>
            </a:pPr>
            <a:endParaRPr lang="en-US" baseline="0" dirty="0"/>
          </a:p>
          <a:p>
            <a:pPr defTabSz="931774">
              <a:defRPr/>
            </a:pPr>
            <a:r>
              <a:rPr lang="en-US" dirty="0"/>
              <a:t>Values-Based Budgeting has been around since the 1990s and became popular during the Great Recession and again after the expiration of the American Recovery &amp; Reinvestment Act as local governments saw severe cuts in funding.  The more responsible of those local governments considered the values and priorities of their local elected bodies and communities as they went through painful fund reduction exercises.  The same concept can be used in times of financial prosperity, but it is important to understand that the concept should not be limited to how we spend more money.</a:t>
            </a:r>
          </a:p>
          <a:p>
            <a:pPr defTabSz="931774">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HIB was intended as an advocacy tool to fight state and federal cuts.  It was shared with our lobbyists.  It was built into the budget process and budget book, but not intended to change local budget decisions</a:t>
            </a:r>
          </a:p>
        </p:txBody>
      </p:sp>
      <p:sp>
        <p:nvSpPr>
          <p:cNvPr id="4" name="Slide Number Placeholder 3"/>
          <p:cNvSpPr>
            <a:spLocks noGrp="1"/>
          </p:cNvSpPr>
          <p:nvPr>
            <p:ph type="sldNum" sz="quarter" idx="10"/>
          </p:nvPr>
        </p:nvSpPr>
        <p:spPr/>
        <p:txBody>
          <a:bodyPr/>
          <a:lstStyle/>
          <a:p>
            <a:fld id="{1A4AD185-2786-4558-951C-DB05EBB3A74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care about the budget because it is the mechanism for turning policy ideas into reality.  My goal today is to share ways to align budget with policy, as well as to bring more understanding to both the opportunities and the constraints within the county budgeting process.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EALI is one of the better examples of a county-community partnership in Alameda County.</a:t>
            </a:r>
          </a:p>
          <a:p>
            <a:endParaRPr lang="en-US" dirty="0"/>
          </a:p>
          <a:p>
            <a:r>
              <a:rPr lang="en-US" dirty="0"/>
              <a:t>Many of the County budgeting processes</a:t>
            </a:r>
            <a:r>
              <a:rPr lang="en-US" baseline="0" dirty="0"/>
              <a:t> need &amp; lack a community outreach component, so this is a model that can be used – align a process like this to an internal budgeting process</a:t>
            </a:r>
          </a:p>
          <a:p>
            <a:endParaRPr lang="en-US" baseline="0" dirty="0"/>
          </a:p>
          <a:p>
            <a:r>
              <a:rPr lang="en-US" baseline="0" dirty="0"/>
              <a:t>Focus on what people want and then how to do it, rather than mandates and how to fund them.  This was needed in an urban unincorporated area.</a:t>
            </a:r>
          </a:p>
          <a:p>
            <a:endParaRPr lang="en-US" baseline="0" dirty="0"/>
          </a:p>
          <a:p>
            <a:r>
              <a:rPr lang="en-US" dirty="0"/>
              <a:t>Continuing Workgroups</a:t>
            </a:r>
          </a:p>
          <a:p>
            <a:pPr lvl="1"/>
            <a:r>
              <a:rPr lang="en-US" dirty="0"/>
              <a:t>Agriculture &amp; Environment</a:t>
            </a:r>
          </a:p>
          <a:p>
            <a:pPr lvl="1"/>
            <a:r>
              <a:rPr lang="en-US" dirty="0"/>
              <a:t>Economic Development</a:t>
            </a:r>
          </a:p>
          <a:p>
            <a:pPr lvl="1"/>
            <a:r>
              <a:rPr lang="en-US" dirty="0"/>
              <a:t>Education</a:t>
            </a:r>
          </a:p>
          <a:p>
            <a:pPr lvl="1"/>
            <a:r>
              <a:rPr lang="en-US" dirty="0"/>
              <a:t>Governance</a:t>
            </a:r>
          </a:p>
          <a:p>
            <a:pPr lvl="1"/>
            <a:r>
              <a:rPr lang="en-US" dirty="0"/>
              <a:t>Public Safety</a:t>
            </a:r>
          </a:p>
          <a:p>
            <a:r>
              <a:rPr lang="en-US" dirty="0"/>
              <a:t>Continue projects with dissolution funds and low-cost good governance strategies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my favorite example of a County budgeting</a:t>
            </a:r>
            <a:r>
              <a:rPr lang="en-US" baseline="0" dirty="0"/>
              <a:t> process!</a:t>
            </a:r>
          </a:p>
          <a:p>
            <a:endParaRPr lang="en-US" baseline="0" dirty="0"/>
          </a:p>
          <a:p>
            <a:r>
              <a:rPr lang="en-US" baseline="0" dirty="0"/>
              <a:t>Ties community-informed priorities into budget process &amp; decisions</a:t>
            </a:r>
          </a:p>
          <a:p>
            <a:endParaRPr lang="en-US" baseline="0" dirty="0"/>
          </a:p>
          <a:p>
            <a:r>
              <a:rPr lang="en-US" dirty="0"/>
              <a:t>Yolo County engaged in a community process to identify these four priority areas</a:t>
            </a:r>
          </a:p>
        </p:txBody>
      </p:sp>
      <p:sp>
        <p:nvSpPr>
          <p:cNvPr id="4" name="Slide Number Placeholder 3"/>
          <p:cNvSpPr>
            <a:spLocks noGrp="1"/>
          </p:cNvSpPr>
          <p:nvPr>
            <p:ph type="sldNum" sz="quarter" idx="10"/>
          </p:nvPr>
        </p:nvSpPr>
        <p:spPr/>
        <p:txBody>
          <a:bodyPr/>
          <a:lstStyle/>
          <a:p>
            <a:fld id="{1A4AD185-2786-4558-951C-DB05EBB3A74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Yolo County Built the Strategic Plan</a:t>
            </a:r>
            <a:r>
              <a:rPr lang="en-US" baseline="0" dirty="0"/>
              <a:t> </a:t>
            </a:r>
            <a:r>
              <a:rPr lang="en-US" dirty="0"/>
              <a:t>into Budget – this is from budget book</a:t>
            </a:r>
          </a:p>
          <a:p>
            <a:r>
              <a:rPr lang="en-US" dirty="0"/>
              <a:t>(can share other pages or go to website)</a:t>
            </a:r>
          </a:p>
          <a:p>
            <a:r>
              <a:rPr lang="en-US" dirty="0"/>
              <a:t>Initiatives are identified and funded off the four planning goals &amp; departments are assigned tasks – built into the budget</a:t>
            </a:r>
          </a:p>
          <a:p>
            <a:r>
              <a:rPr lang="en-US" dirty="0"/>
              <a:t>Initiative is what is funded</a:t>
            </a:r>
          </a:p>
          <a:p>
            <a:endParaRPr lang="en-US" dirty="0"/>
          </a:p>
          <a:p>
            <a:endParaRPr lang="en-US"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Yolo County internal strategic budgeting process  -- the community driven strategic plan is at the center</a:t>
            </a:r>
          </a:p>
          <a:p>
            <a:endParaRPr lang="en-US" dirty="0"/>
          </a:p>
          <a:p>
            <a:r>
              <a:rPr lang="en-US" dirty="0"/>
              <a:t>Department goals are aligned to the strategic plan, </a:t>
            </a:r>
            <a:r>
              <a:rPr lang="en-US" dirty="0" err="1"/>
              <a:t>operationalized</a:t>
            </a:r>
            <a:r>
              <a:rPr lang="en-US" dirty="0"/>
              <a:t>, budgeted, assigned performance measurements,</a:t>
            </a:r>
            <a:r>
              <a:rPr lang="en-US" baseline="0" dirty="0"/>
              <a:t> and then evaluated in preparation for the next of department goals</a:t>
            </a:r>
            <a:endParaRPr lang="en-US"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Possibly my favorite slide -- budget is based on the priorities and how the 21 departments can</a:t>
            </a:r>
            <a:r>
              <a:rPr lang="en-US" baseline="0" dirty="0"/>
              <a:t> and </a:t>
            </a:r>
            <a:r>
              <a:rPr lang="en-US" dirty="0"/>
              <a:t>will respond to them.</a:t>
            </a:r>
          </a:p>
          <a:p>
            <a:endParaRPr lang="en-US" dirty="0"/>
          </a:p>
          <a:p>
            <a:r>
              <a:rPr lang="en-US" dirty="0"/>
              <a:t>Cross-agency teams are assigned to the priorities and how each department can contribute</a:t>
            </a:r>
          </a:p>
        </p:txBody>
      </p:sp>
      <p:sp>
        <p:nvSpPr>
          <p:cNvPr id="4" name="Slide Number Placeholder 3"/>
          <p:cNvSpPr>
            <a:spLocks noGrp="1"/>
          </p:cNvSpPr>
          <p:nvPr>
            <p:ph type="sldNum" sz="quarter" idx="10"/>
          </p:nvPr>
        </p:nvSpPr>
        <p:spPr/>
        <p:txBody>
          <a:bodyPr/>
          <a:lstStyle/>
          <a:p>
            <a:fld id="{1A4AD185-2786-4558-951C-DB05EBB3A74C}"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in the Health &amp; Human Services section of the budget.  Throughout the budget, efforts aligned to the strategic plan goals are highlighted in red.  </a:t>
            </a:r>
          </a:p>
          <a:p>
            <a:endParaRPr lang="en-US" dirty="0"/>
          </a:p>
          <a:p>
            <a:r>
              <a:rPr lang="en-US" dirty="0"/>
              <a:t>I pulled this one out because it’s focused on funding.</a:t>
            </a:r>
          </a:p>
        </p:txBody>
      </p:sp>
      <p:sp>
        <p:nvSpPr>
          <p:cNvPr id="4" name="Slide Number Placeholder 3"/>
          <p:cNvSpPr>
            <a:spLocks noGrp="1"/>
          </p:cNvSpPr>
          <p:nvPr>
            <p:ph type="sldNum" sz="quarter" idx="10"/>
          </p:nvPr>
        </p:nvSpPr>
        <p:spPr/>
        <p:txBody>
          <a:bodyPr/>
          <a:lstStyle/>
          <a:p>
            <a:fld id="{1A4AD185-2786-4558-951C-DB05EBB3A74C}"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Boulder is a city, with more flexibility than a county, but the concepts seem transferable</a:t>
            </a:r>
          </a:p>
        </p:txBody>
      </p:sp>
      <p:sp>
        <p:nvSpPr>
          <p:cNvPr id="4" name="Slide Number Placeholder 3"/>
          <p:cNvSpPr>
            <a:spLocks noGrp="1"/>
          </p:cNvSpPr>
          <p:nvPr>
            <p:ph type="sldNum" sz="quarter" idx="10"/>
          </p:nvPr>
        </p:nvSpPr>
        <p:spPr/>
        <p:txBody>
          <a:bodyPr/>
          <a:lstStyle/>
          <a:p>
            <a:fld id="{1A4AD185-2786-4558-951C-DB05EBB3A74C}"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is standard PBB language and can be applied to any process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started as council recommendations and was adopted by a community panel</a:t>
            </a:r>
          </a:p>
          <a:p>
            <a:endParaRPr lang="en-US" dirty="0"/>
          </a:p>
          <a:p>
            <a:r>
              <a:rPr lang="en-US" dirty="0"/>
              <a:t>Essential city services like public safety &amp; basic utilities were inserted from the beginning</a:t>
            </a:r>
          </a:p>
          <a:p>
            <a:endParaRPr lang="en-US" dirty="0"/>
          </a:p>
          <a:p>
            <a:r>
              <a:rPr lang="en-US" dirty="0"/>
              <a:t>“Community value” services, like libraries &amp; open space were introduced as prompts</a:t>
            </a:r>
          </a:p>
          <a:p>
            <a:endParaRPr lang="en-US" dirty="0"/>
          </a:p>
          <a:p>
            <a:r>
              <a:rPr lang="en-US" dirty="0"/>
              <a:t>Responsive Government includes internal processes that the City assumes are necessary to meet external priorities</a:t>
            </a:r>
          </a:p>
          <a:p>
            <a:r>
              <a:rPr lang="en-US" dirty="0"/>
              <a:t>--similar to Operational Excellence in Yolo – both were</a:t>
            </a:r>
            <a:r>
              <a:rPr lang="en-US" baseline="0" dirty="0"/>
              <a:t> added by local government</a:t>
            </a:r>
            <a:endParaRPr lang="en-US"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Priority Based Budgeting is on the Budget page &amp; also Participate &amp; Engage page on the website for ongoing feedback</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chart shows how concepts and language changed from city proposals following community input in the category of Inclusive &amp; Socially Thriving Community</a:t>
            </a:r>
          </a:p>
          <a:p>
            <a:endParaRPr lang="en-US" dirty="0"/>
          </a:p>
          <a:p>
            <a:r>
              <a:rPr lang="en-US" dirty="0"/>
              <a:t>It reads:  “</a:t>
            </a:r>
            <a:r>
              <a:rPr lang="en-US" b="1" dirty="0"/>
              <a:t>If the City </a:t>
            </a:r>
            <a:r>
              <a:rPr lang="en-US" dirty="0"/>
              <a:t>facilitates housing options to accommodate a diverse community, </a:t>
            </a:r>
            <a:r>
              <a:rPr lang="en-US" b="1" dirty="0"/>
              <a:t>then</a:t>
            </a:r>
            <a:r>
              <a:rPr lang="en-US" b="0" dirty="0"/>
              <a:t> we will have an Inclusive &amp; Socially Thriving Community”</a:t>
            </a:r>
            <a:endParaRPr lang="en-US" dirty="0"/>
          </a:p>
          <a:p>
            <a:endParaRPr lang="en-US" dirty="0"/>
          </a:p>
          <a:p>
            <a:r>
              <a:rPr lang="en-US" dirty="0"/>
              <a:t>I highlighted some of  the differences</a:t>
            </a:r>
          </a:p>
          <a:p>
            <a:endParaRPr lang="en-US" dirty="0"/>
          </a:p>
          <a:p>
            <a:r>
              <a:rPr lang="en-US" dirty="0"/>
              <a:t>It is very common for community to want to manage growth and less common for local </a:t>
            </a:r>
            <a:r>
              <a:rPr lang="en-US" dirty="0" err="1"/>
              <a:t>govt</a:t>
            </a:r>
            <a:r>
              <a:rPr lang="en-US" dirty="0"/>
              <a:t> to come up with that on its own</a:t>
            </a:r>
          </a:p>
        </p:txBody>
      </p:sp>
      <p:sp>
        <p:nvSpPr>
          <p:cNvPr id="4" name="Slide Number Placeholder 3"/>
          <p:cNvSpPr>
            <a:spLocks noGrp="1"/>
          </p:cNvSpPr>
          <p:nvPr>
            <p:ph type="sldNum" sz="quarter" idx="10"/>
          </p:nvPr>
        </p:nvSpPr>
        <p:spPr/>
        <p:txBody>
          <a:bodyPr/>
          <a:lstStyle/>
          <a:p>
            <a:fld id="{1A4AD185-2786-4558-951C-DB05EBB3A74C}"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Armed with the previous priorities, the budget process can begin starting with the top circle…..</a:t>
            </a:r>
          </a:p>
        </p:txBody>
      </p:sp>
      <p:sp>
        <p:nvSpPr>
          <p:cNvPr id="4" name="Slide Number Placeholder 3"/>
          <p:cNvSpPr>
            <a:spLocks noGrp="1"/>
          </p:cNvSpPr>
          <p:nvPr>
            <p:ph type="sldNum" sz="quarter" idx="10"/>
          </p:nvPr>
        </p:nvSpPr>
        <p:spPr/>
        <p:txBody>
          <a:bodyPr/>
          <a:lstStyle/>
          <a:p>
            <a:fld id="{1A4AD185-2786-4558-951C-DB05EBB3A74C}"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Placer County is fiscally</a:t>
            </a:r>
            <a:r>
              <a:rPr lang="en-US" baseline="0" dirty="0"/>
              <a:t> conservative and reminds me in some ways of </a:t>
            </a:r>
            <a:r>
              <a:rPr lang="en-US" baseline="0" dirty="0" err="1"/>
              <a:t>CoCo</a:t>
            </a:r>
            <a:r>
              <a:rPr lang="en-US" baseline="0" dirty="0"/>
              <a:t> County government, so I wanted to show you what they’re doing as a potential step to take.</a:t>
            </a:r>
          </a:p>
          <a:p>
            <a:endParaRPr lang="en-US" dirty="0"/>
          </a:p>
          <a:p>
            <a:r>
              <a:rPr lang="en-US" baseline="0" dirty="0"/>
              <a:t>Notice how their language for PBB differs from Boulder with a focus on responsible spending and results whereas boulder focused on community</a:t>
            </a:r>
            <a:r>
              <a:rPr lang="en-US" dirty="0"/>
              <a:t> values – boulder is more VBB, but….</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their language about the process</a:t>
            </a:r>
          </a:p>
          <a:p>
            <a:endParaRPr lang="en-US" dirty="0"/>
          </a:p>
          <a:p>
            <a:r>
              <a:rPr lang="en-US" dirty="0"/>
              <a:t>Priority-Based Budgeting emerged from the Great Recession to better target cuts – that can be appealing to county government, although the same principles can be used for budget neutral innovations</a:t>
            </a:r>
          </a:p>
          <a:p>
            <a:endParaRPr lang="en-US"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you can see this is an internal committee – aren’t doing outreach yet</a:t>
            </a:r>
          </a:p>
        </p:txBody>
      </p:sp>
      <p:sp>
        <p:nvSpPr>
          <p:cNvPr id="4" name="Slide Number Placeholder 3"/>
          <p:cNvSpPr>
            <a:spLocks noGrp="1"/>
          </p:cNvSpPr>
          <p:nvPr>
            <p:ph type="sldNum" sz="quarter" idx="10"/>
          </p:nvPr>
        </p:nvSpPr>
        <p:spPr/>
        <p:txBody>
          <a:bodyPr/>
          <a:lstStyle/>
          <a:p>
            <a:fld id="{1A4AD185-2786-4558-951C-DB05EBB3A74C}"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you can see, the focus is on fiscal health rather than strengthening community, but provides some process transparency</a:t>
            </a:r>
          </a:p>
          <a:p>
            <a:endParaRPr lang="en-US" dirty="0"/>
          </a:p>
          <a:p>
            <a:r>
              <a:rPr lang="en-US" dirty="0"/>
              <a:t>I suspect </a:t>
            </a:r>
            <a:r>
              <a:rPr lang="en-US" dirty="0" err="1"/>
              <a:t>CoCo</a:t>
            </a:r>
            <a:r>
              <a:rPr lang="en-US" dirty="0"/>
              <a:t> would support all these objectives, and it builds understanding that doesn’t currently exist</a:t>
            </a:r>
          </a:p>
          <a:p>
            <a:endParaRPr lang="en-US" dirty="0"/>
          </a:p>
          <a:p>
            <a:r>
              <a:rPr lang="en-US" dirty="0"/>
              <a:t>Still a focus on prudent</a:t>
            </a:r>
            <a:r>
              <a:rPr lang="en-US" baseline="0" dirty="0"/>
              <a:t> fiscal policies, but integrates long-term planning and transparency into the process.  </a:t>
            </a:r>
          </a:p>
          <a:p>
            <a:endParaRPr lang="en-US" baseline="0"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Placer County is really just getting started…..</a:t>
            </a:r>
          </a:p>
          <a:p>
            <a:endParaRPr lang="en-US" dirty="0"/>
          </a:p>
          <a:p>
            <a:r>
              <a:rPr lang="en-US" dirty="0"/>
              <a:t>The person who started this no longer works</a:t>
            </a:r>
            <a:r>
              <a:rPr lang="en-US" baseline="0" dirty="0"/>
              <a:t> with county</a:t>
            </a:r>
            <a:endParaRPr lang="en-US"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Where do </a:t>
            </a:r>
            <a:r>
              <a:rPr lang="en-US"/>
              <a:t>you want to go from here?</a:t>
            </a:r>
            <a:endParaRPr lang="en-US"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Your first take away for today : Counties are sensitive to constraint and uncertainty.  Of all governmental entities, they are most impacted by the decisions of others (feds &amp; state) and least able to raise revenue on their own. Counties don’t get the as much attention as their cities, are told what to do by the state, and are ignored or annoyed by the feds.  </a:t>
            </a:r>
          </a:p>
          <a:p>
            <a:endParaRPr lang="en-US" dirty="0"/>
          </a:p>
          <a:p>
            <a:r>
              <a:rPr lang="en-US" dirty="0"/>
              <a:t>Still, compared to most CBOs they are wealthy and prosperous, and a lot of the tension between county and CBOs is about that.</a:t>
            </a:r>
          </a:p>
          <a:p>
            <a:endParaRPr lang="en-US" dirty="0"/>
          </a:p>
          <a:p>
            <a:r>
              <a:rPr lang="en-US" dirty="0"/>
              <a:t>T</a:t>
            </a:r>
            <a:r>
              <a:rPr lang="en-US" baseline="0" dirty="0"/>
              <a:t>he challenges and struggles counties face are real, but some have been more innovative than others in overcoming  the challenges.</a:t>
            </a:r>
            <a:r>
              <a:rPr lang="en-US" dirty="0"/>
              <a:t> </a:t>
            </a:r>
          </a:p>
        </p:txBody>
      </p:sp>
      <p:sp>
        <p:nvSpPr>
          <p:cNvPr id="4" name="Slide Number Placeholder 3"/>
          <p:cNvSpPr>
            <a:spLocks noGrp="1"/>
          </p:cNvSpPr>
          <p:nvPr>
            <p:ph type="sldNum" sz="quarter" idx="10"/>
          </p:nvPr>
        </p:nvSpPr>
        <p:spPr/>
        <p:txBody>
          <a:bodyPr/>
          <a:lstStyle/>
          <a:p>
            <a:fld id="{1A4AD185-2786-4558-951C-DB05EBB3A74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we think about alignment between programs and budget, nonprofits talk about restricted</a:t>
            </a:r>
            <a:r>
              <a:rPr lang="en-US" baseline="0" dirty="0"/>
              <a:t> and unrestricted funds – Counties talk about Mandated and Discretionary funding – and there are gradations between them</a:t>
            </a:r>
          </a:p>
          <a:p>
            <a:endParaRPr lang="en-US" baseline="0" dirty="0"/>
          </a:p>
          <a:p>
            <a:r>
              <a:rPr lang="en-US" baseline="0" dirty="0"/>
              <a:t>Counties are required by someone else to do mandated services. Sometimes these services are by prescribed by formula and sometimes they are unfunded or underfunded mandates and counties have discretion in what kinds of services are provided and how much to spend on them</a:t>
            </a:r>
          </a:p>
          <a:p>
            <a:r>
              <a:rPr lang="en-US" baseline="0" dirty="0"/>
              <a:t>Example: GA</a:t>
            </a:r>
          </a:p>
          <a:p>
            <a:endParaRPr lang="en-US" baseline="0" dirty="0"/>
          </a:p>
          <a:p>
            <a:r>
              <a:rPr lang="en-US" baseline="0" dirty="0"/>
              <a:t>On Discretionary Funding, Counties may have the discretion to  accept funds and perform a service, or it may be something entirely  funded by local sources such as property  taxes – both would be called discretionary</a:t>
            </a:r>
          </a:p>
          <a:p>
            <a:r>
              <a:rPr lang="en-US" baseline="0" dirty="0"/>
              <a:t>Example:  HUD funding for homeless programs</a:t>
            </a:r>
          </a:p>
          <a:p>
            <a:endParaRPr lang="en-US" dirty="0"/>
          </a:p>
          <a:p>
            <a:r>
              <a:rPr lang="en-US" baseline="0" dirty="0"/>
              <a:t>What I would want you to take away is that counties have flexible</a:t>
            </a:r>
            <a:r>
              <a:rPr lang="en-US" dirty="0"/>
              <a:t> funding in discretionary categories and, even when they are mandated to do services they are not always mandated about </a:t>
            </a:r>
            <a:r>
              <a:rPr lang="en-US" b="1" dirty="0"/>
              <a:t>how</a:t>
            </a:r>
            <a:r>
              <a:rPr lang="en-US" dirty="0"/>
              <a:t> to do them. </a:t>
            </a: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Here’s a pretty good list of typical  services with a Contra Costa County focus </a:t>
            </a:r>
          </a:p>
          <a:p>
            <a:r>
              <a:rPr lang="en-US" dirty="0"/>
              <a:t>I’ve put an M by mandated  services and a D by discretionary services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M/D indicates county can be mandated to provide a service but the </a:t>
            </a:r>
            <a:r>
              <a:rPr lang="en-US" i="1" baseline="0" dirty="0"/>
              <a:t>level</a:t>
            </a:r>
            <a:r>
              <a:rPr lang="en-US" i="0" baseline="0" dirty="0"/>
              <a:t> of service is discretionary</a:t>
            </a:r>
            <a:endParaRPr lang="en-US" baseline="0" dirty="0"/>
          </a:p>
          <a:p>
            <a:endParaRPr lang="en-US" dirty="0"/>
          </a:p>
          <a:p>
            <a:r>
              <a:rPr lang="en-US" dirty="0"/>
              <a:t>Lots of State</a:t>
            </a:r>
            <a:r>
              <a:rPr lang="en-US" baseline="0" dirty="0"/>
              <a:t> &amp; Federal </a:t>
            </a:r>
            <a:r>
              <a:rPr lang="en-US" dirty="0"/>
              <a:t>mandated services,</a:t>
            </a:r>
            <a:r>
              <a:rPr lang="en-US" baseline="0" dirty="0"/>
              <a:t> but much is not : county infrastructure, much of general government, and administration tend to be discretionary in terms of level of service</a:t>
            </a:r>
          </a:p>
        </p:txBody>
      </p:sp>
      <p:sp>
        <p:nvSpPr>
          <p:cNvPr id="4" name="Slide Number Placeholder 3"/>
          <p:cNvSpPr>
            <a:spLocks noGrp="1"/>
          </p:cNvSpPr>
          <p:nvPr>
            <p:ph type="sldNum" sz="quarter" idx="10"/>
          </p:nvPr>
        </p:nvSpPr>
        <p:spPr/>
        <p:txBody>
          <a:bodyPr/>
          <a:lstStyle/>
          <a:p>
            <a:fld id="{1A4AD185-2786-4558-951C-DB05EBB3A74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Shifting to </a:t>
            </a:r>
            <a:r>
              <a:rPr lang="en-US" dirty="0" err="1"/>
              <a:t>CoCo</a:t>
            </a:r>
            <a:r>
              <a:rPr lang="en-US" dirty="0"/>
              <a:t> County, here is the stated Mission, Vision, &amp; Values</a:t>
            </a:r>
          </a:p>
          <a:p>
            <a:r>
              <a:rPr lang="en-US" b="1" dirty="0"/>
              <a:t>How is the budget and budget process aligned with the mission, vision and values</a:t>
            </a:r>
            <a:r>
              <a:rPr lang="en-US" b="1" baseline="0" dirty="0"/>
              <a:t> of the county?</a:t>
            </a:r>
          </a:p>
          <a:p>
            <a:endParaRPr lang="en-US" b="1" baseline="0" dirty="0"/>
          </a:p>
          <a:p>
            <a:r>
              <a:rPr lang="en-US" b="1" baseline="0" dirty="0"/>
              <a:t>This is a strong vision statement and a good start for a participatory budgeting process we will discuss later.</a:t>
            </a:r>
            <a:endParaRPr lang="en-US" b="1"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We’re going to talk about the Budget Book in a moment, but I wanted to highlight</a:t>
            </a:r>
            <a:r>
              <a:rPr lang="en-US" baseline="0" dirty="0"/>
              <a:t> the value of  trying to align the Mission, Vision, Values to the budget and budget process.</a:t>
            </a:r>
          </a:p>
          <a:p>
            <a:endParaRPr lang="en-US" baseline="0" dirty="0"/>
          </a:p>
          <a:p>
            <a:r>
              <a:rPr lang="en-US" baseline="0" dirty="0"/>
              <a:t>These are quotes pulled out of the first few pages of the county administrator’s budget letter and they are meant to set the tone for the budget and budget process.</a:t>
            </a:r>
          </a:p>
          <a:p>
            <a:endParaRPr lang="en-US" baseline="0" dirty="0"/>
          </a:p>
          <a:p>
            <a:r>
              <a:rPr lang="en-US" baseline="0" dirty="0"/>
              <a:t>How well do they align with the M, V, V?</a:t>
            </a:r>
            <a:endParaRPr lang="en-US" dirty="0"/>
          </a:p>
        </p:txBody>
      </p:sp>
      <p:sp>
        <p:nvSpPr>
          <p:cNvPr id="4" name="Slide Number Placeholder 3"/>
          <p:cNvSpPr>
            <a:spLocks noGrp="1"/>
          </p:cNvSpPr>
          <p:nvPr>
            <p:ph type="sldNum" sz="quarter" idx="10"/>
          </p:nvPr>
        </p:nvSpPr>
        <p:spPr/>
        <p:txBody>
          <a:bodyPr/>
          <a:lstStyle/>
          <a:p>
            <a:fld id="{1A4AD185-2786-4558-951C-DB05EBB3A74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9D21D778-B565-4D7E-94D7-64010A445B68}" type="datetimeFigureOut">
              <a:rPr lang="en-US" smtClean="0"/>
              <a:pPr/>
              <a:t>4/5/18</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4/5/18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4/5/18</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9D21D778-B565-4D7E-94D7-64010A445B68}" type="datetimeFigureOut">
              <a:rPr lang="en-US" smtClean="0"/>
              <a:pPr/>
              <a:t>4/5/18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4/5/18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9D21D778-B565-4D7E-94D7-64010A445B68}" type="datetimeFigureOut">
              <a:rPr lang="en-US" smtClean="0"/>
              <a:pPr/>
              <a:t>4/5/18</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D21D778-B565-4D7E-94D7-64010A445B68}" type="datetimeFigureOut">
              <a:rPr lang="en-US" smtClean="0"/>
              <a:pPr/>
              <a:t>4/5/18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D21D778-B565-4D7E-94D7-64010A445B68}" type="datetimeFigureOut">
              <a:rPr lang="en-US" smtClean="0"/>
              <a:pPr/>
              <a:t>4/5/18</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D21D778-B565-4D7E-94D7-64010A445B68}" type="datetimeFigureOut">
              <a:rPr lang="en-US" smtClean="0"/>
              <a:pPr/>
              <a:t>4/5/18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D21D778-B565-4D7E-94D7-64010A445B68}" type="datetimeFigureOut">
              <a:rPr lang="en-US" smtClean="0"/>
              <a:pPr/>
              <a:t>4/5/18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D21D778-B565-4D7E-94D7-64010A445B68}" type="datetimeFigureOut">
              <a:rPr lang="en-US" smtClean="0"/>
              <a:pPr/>
              <a:t>4/5/18</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4/5/18</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dan@budgetjusticecc.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2819400"/>
            <a:ext cx="6400800" cy="2209800"/>
          </a:xfrm>
        </p:spPr>
        <p:txBody>
          <a:bodyPr>
            <a:normAutofit/>
          </a:bodyPr>
          <a:lstStyle/>
          <a:p>
            <a:r>
              <a:rPr lang="en-US" dirty="0"/>
              <a:t>Presented to the Contra Costa Budget Justice Coalition</a:t>
            </a:r>
          </a:p>
          <a:p>
            <a:endParaRPr lang="en-US" dirty="0"/>
          </a:p>
          <a:p>
            <a:r>
              <a:rPr lang="en-US" dirty="0"/>
              <a:t>March 7, 2018</a:t>
            </a:r>
          </a:p>
          <a:p>
            <a:endParaRPr lang="en-US" dirty="0"/>
          </a:p>
          <a:p>
            <a:r>
              <a:rPr lang="en-US" dirty="0"/>
              <a:t>Seth Kaplan</a:t>
            </a:r>
          </a:p>
          <a:p>
            <a:r>
              <a:rPr lang="en-US" dirty="0"/>
              <a:t>SethKaplanConsulting@gmail.com</a:t>
            </a:r>
          </a:p>
        </p:txBody>
      </p:sp>
      <p:sp>
        <p:nvSpPr>
          <p:cNvPr id="3" name="Title 2"/>
          <p:cNvSpPr>
            <a:spLocks noGrp="1"/>
          </p:cNvSpPr>
          <p:nvPr>
            <p:ph type="ctrTitle"/>
          </p:nvPr>
        </p:nvSpPr>
        <p:spPr/>
        <p:txBody>
          <a:bodyPr>
            <a:normAutofit fontScale="90000"/>
          </a:bodyPr>
          <a:lstStyle/>
          <a:p>
            <a:r>
              <a:rPr lang="en-US"/>
              <a:t>Moving Towards A </a:t>
            </a:r>
            <a:r>
              <a:rPr lang="en-US" dirty="0"/>
              <a:t>Transparent &amp; Just Budget in Contra Costa County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Budget Process</a:t>
            </a:r>
          </a:p>
        </p:txBody>
      </p:sp>
      <p:sp>
        <p:nvSpPr>
          <p:cNvPr id="3" name="Content Placeholder 2"/>
          <p:cNvSpPr>
            <a:spLocks noGrp="1"/>
          </p:cNvSpPr>
          <p:nvPr>
            <p:ph sz="quarter" idx="1"/>
          </p:nvPr>
        </p:nvSpPr>
        <p:spPr/>
        <p:txBody>
          <a:bodyPr/>
          <a:lstStyle/>
          <a:p>
            <a:r>
              <a:rPr lang="en-US" dirty="0"/>
              <a:t>Key Roles</a:t>
            </a:r>
          </a:p>
          <a:p>
            <a:r>
              <a:rPr lang="en-US" dirty="0"/>
              <a:t>Timeline</a:t>
            </a:r>
          </a:p>
          <a:p>
            <a:r>
              <a:rPr lang="en-US" dirty="0"/>
              <a:t>Budget Book</a:t>
            </a:r>
          </a:p>
          <a:p>
            <a:r>
              <a:rPr lang="en-US" dirty="0"/>
              <a:t>County Budget</a:t>
            </a:r>
          </a:p>
          <a:p>
            <a:pPr>
              <a:spcAft>
                <a:spcPts val="600"/>
              </a:spcAft>
            </a:pPr>
            <a:r>
              <a:rPr lang="en-US" dirty="0"/>
              <a:t>Funding Categories &amp; Terms</a:t>
            </a:r>
          </a:p>
          <a:p>
            <a:r>
              <a:rPr lang="en-US" dirty="0"/>
              <a:t>Staffing</a:t>
            </a:r>
          </a:p>
          <a:p>
            <a:r>
              <a:rPr lang="en-US" dirty="0"/>
              <a:t>Revenue Considerations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in Budget Process</a:t>
            </a:r>
          </a:p>
        </p:txBody>
      </p:sp>
      <p:graphicFrame>
        <p:nvGraphicFramePr>
          <p:cNvPr id="9" name="Content Placeholder 8"/>
          <p:cNvGraphicFramePr>
            <a:graphicFrameLocks noGrp="1"/>
          </p:cNvGraphicFramePr>
          <p:nvPr>
            <p:ph sz="quarter" idx="1"/>
          </p:nvPr>
        </p:nvGraphicFramePr>
        <p:xfrm>
          <a:off x="304800" y="1676400"/>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Contra Costa Budget Cycle &amp; Opportunities</a:t>
            </a:r>
            <a:endParaRPr lang="en-US" dirty="0"/>
          </a:p>
        </p:txBody>
      </p:sp>
      <p:graphicFrame>
        <p:nvGraphicFramePr>
          <p:cNvPr id="4" name="Content Placeholder 3"/>
          <p:cNvGraphicFramePr>
            <a:graphicFrameLocks noGrp="1"/>
          </p:cNvGraphicFramePr>
          <p:nvPr>
            <p:ph sz="quarter" idx="1"/>
          </p:nvPr>
        </p:nvGraphicFramePr>
        <p:xfrm>
          <a:off x="304800" y="1752600"/>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62000" y="2209800"/>
            <a:ext cx="184731" cy="369332"/>
          </a:xfrm>
          <a:prstGeom prst="rect">
            <a:avLst/>
          </a:prstGeom>
          <a:noFill/>
        </p:spPr>
        <p:txBody>
          <a:bodyPr wrap="none" rtlCol="0">
            <a:spAutoFit/>
          </a:bodyPr>
          <a:lstStyle/>
          <a:p>
            <a:endParaRPr lang="en-US" dirty="0"/>
          </a:p>
        </p:txBody>
      </p:sp>
      <p:sp>
        <p:nvSpPr>
          <p:cNvPr id="5" name="Pentagon 4"/>
          <p:cNvSpPr/>
          <p:nvPr/>
        </p:nvSpPr>
        <p:spPr>
          <a:xfrm>
            <a:off x="304800" y="1981200"/>
            <a:ext cx="1588008" cy="484632"/>
          </a:xfrm>
          <a:prstGeom prst="homePlat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Nov: Comprehensive Annual Financial Report</a:t>
            </a:r>
          </a:p>
        </p:txBody>
      </p:sp>
      <p:sp>
        <p:nvSpPr>
          <p:cNvPr id="7" name="Pentagon 6"/>
          <p:cNvSpPr/>
          <p:nvPr/>
        </p:nvSpPr>
        <p:spPr>
          <a:xfrm>
            <a:off x="304800" y="2743200"/>
            <a:ext cx="158800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000" dirty="0"/>
              <a:t>Oct-Dec:  Potential for external planning process</a:t>
            </a:r>
          </a:p>
        </p:txBody>
      </p:sp>
      <p:sp>
        <p:nvSpPr>
          <p:cNvPr id="8" name="Pentagon 7"/>
          <p:cNvSpPr/>
          <p:nvPr/>
        </p:nvSpPr>
        <p:spPr>
          <a:xfrm>
            <a:off x="304800" y="3505200"/>
            <a:ext cx="158800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July: Assessor’s Property Assessment Report</a:t>
            </a:r>
          </a:p>
        </p:txBody>
      </p:sp>
      <p:sp>
        <p:nvSpPr>
          <p:cNvPr id="9" name="Pentagon 8"/>
          <p:cNvSpPr/>
          <p:nvPr/>
        </p:nvSpPr>
        <p:spPr>
          <a:xfrm>
            <a:off x="4114800" y="3505200"/>
            <a:ext cx="158800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Services Improvement Plan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Components of the Budget Book</a:t>
            </a:r>
          </a:p>
        </p:txBody>
      </p:sp>
      <p:sp>
        <p:nvSpPr>
          <p:cNvPr id="3" name="Content Placeholder 2"/>
          <p:cNvSpPr>
            <a:spLocks noGrp="1"/>
          </p:cNvSpPr>
          <p:nvPr>
            <p:ph sz="quarter" idx="1"/>
          </p:nvPr>
        </p:nvSpPr>
        <p:spPr/>
        <p:txBody>
          <a:bodyPr>
            <a:normAutofit fontScale="77500" lnSpcReduction="20000"/>
          </a:bodyPr>
          <a:lstStyle/>
          <a:p>
            <a:pPr lvl="0">
              <a:spcAft>
                <a:spcPts val="600"/>
              </a:spcAft>
            </a:pPr>
            <a:r>
              <a:rPr lang="en-US" dirty="0"/>
              <a:t>Budget Message:  From the County Administrator, sets the tone for the budget</a:t>
            </a:r>
          </a:p>
          <a:p>
            <a:pPr lvl="0">
              <a:spcAft>
                <a:spcPts val="600"/>
              </a:spcAft>
            </a:pPr>
            <a:r>
              <a:rPr lang="en-US" dirty="0"/>
              <a:t>Overview:  county profile, budget policies, </a:t>
            </a:r>
            <a:r>
              <a:rPr lang="en-US" b="1" dirty="0"/>
              <a:t>process &amp; timeline</a:t>
            </a:r>
            <a:r>
              <a:rPr lang="en-US" dirty="0"/>
              <a:t>, identified budget issues, organizational chart, trends, Board &amp; Advisory Committees </a:t>
            </a:r>
          </a:p>
          <a:p>
            <a:pPr lvl="0">
              <a:spcAft>
                <a:spcPts val="600"/>
              </a:spcAft>
            </a:pPr>
            <a:r>
              <a:rPr lang="en-US" dirty="0"/>
              <a:t>Departmental Budgets/Fire Districts: </a:t>
            </a:r>
            <a:r>
              <a:rPr lang="en-US" b="1" dirty="0"/>
              <a:t>details on all departments </a:t>
            </a:r>
            <a:r>
              <a:rPr lang="en-US" dirty="0"/>
              <a:t>organized by General Government, Health &amp; Human Services, Law &amp; Justice, and Fire Districts</a:t>
            </a:r>
          </a:p>
          <a:p>
            <a:pPr lvl="0">
              <a:spcAft>
                <a:spcPts val="600"/>
              </a:spcAft>
            </a:pPr>
            <a:r>
              <a:rPr lang="en-US" dirty="0"/>
              <a:t>Budget Summaries: charts/tables of All County Funds, General Funds, Employee Retirement Information, </a:t>
            </a:r>
            <a:r>
              <a:rPr lang="en-US" b="1" dirty="0"/>
              <a:t>Positions by Department Over Time</a:t>
            </a:r>
            <a:r>
              <a:rPr lang="en-US" dirty="0"/>
              <a:t>, Revenues/Expenditures By Type, </a:t>
            </a:r>
            <a:r>
              <a:rPr lang="en-US" b="1" dirty="0"/>
              <a:t>Projected Fund Balance Over Time</a:t>
            </a:r>
            <a:r>
              <a:rPr lang="en-US" dirty="0"/>
              <a:t>, Capital Improvement Plan </a:t>
            </a:r>
          </a:p>
          <a:p>
            <a:pPr lvl="0">
              <a:spcAft>
                <a:spcPts val="600"/>
              </a:spcAft>
            </a:pPr>
            <a:r>
              <a:rPr lang="en-US" dirty="0"/>
              <a:t>Appendix:  Details on </a:t>
            </a:r>
            <a:r>
              <a:rPr lang="en-US" b="1" dirty="0"/>
              <a:t>program growth/reduction by department, mandatory/discretionary spending</a:t>
            </a:r>
            <a:r>
              <a:rPr lang="en-US" dirty="0"/>
              <a:t>, and fund and term definitions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Budget Terms</a:t>
            </a:r>
          </a:p>
        </p:txBody>
      </p:sp>
      <p:sp>
        <p:nvSpPr>
          <p:cNvPr id="3" name="Content Placeholder 2"/>
          <p:cNvSpPr>
            <a:spLocks noGrp="1"/>
          </p:cNvSpPr>
          <p:nvPr>
            <p:ph sz="quarter" idx="1"/>
          </p:nvPr>
        </p:nvSpPr>
        <p:spPr/>
        <p:txBody>
          <a:bodyPr>
            <a:normAutofit fontScale="85000" lnSpcReduction="10000"/>
          </a:bodyPr>
          <a:lstStyle/>
          <a:p>
            <a:r>
              <a:rPr lang="en-US" b="1" dirty="0"/>
              <a:t>Fund Balance </a:t>
            </a:r>
            <a:r>
              <a:rPr lang="en-US" dirty="0"/>
              <a:t>= Difference between fund assets and fund liabilities (under spent)</a:t>
            </a:r>
          </a:p>
          <a:p>
            <a:r>
              <a:rPr lang="en-US" b="1" dirty="0"/>
              <a:t>General Fund </a:t>
            </a:r>
            <a:r>
              <a:rPr lang="en-US" dirty="0"/>
              <a:t>= General operations of government activity</a:t>
            </a:r>
          </a:p>
          <a:p>
            <a:r>
              <a:rPr lang="en-US" b="1" dirty="0"/>
              <a:t>Governmental Fund </a:t>
            </a:r>
            <a:r>
              <a:rPr lang="en-US" dirty="0"/>
              <a:t>= Derived from taxes</a:t>
            </a:r>
          </a:p>
          <a:p>
            <a:pPr lvl="0"/>
            <a:r>
              <a:rPr lang="en-US" b="1" dirty="0"/>
              <a:t>Intergovernmental Revenue </a:t>
            </a:r>
            <a:r>
              <a:rPr lang="en-US" dirty="0"/>
              <a:t>= From other jurisdictions in the form of grants, entitlements, shared revenues or payments in lieu of taxes</a:t>
            </a:r>
          </a:p>
          <a:p>
            <a:pPr lvl="0"/>
            <a:r>
              <a:rPr lang="en-US" b="1" dirty="0"/>
              <a:t>Internal Service Fund </a:t>
            </a:r>
            <a:r>
              <a:rPr lang="en-US" dirty="0"/>
              <a:t>- financing of goods or services provided by one department to other departments of the County on a cost reimbursement basis.</a:t>
            </a:r>
          </a:p>
          <a:p>
            <a:pPr lvl="0"/>
            <a:r>
              <a:rPr lang="en-US" b="1" dirty="0"/>
              <a:t>Special Revenue Fund </a:t>
            </a:r>
            <a:r>
              <a:rPr lang="en-US" dirty="0"/>
              <a:t>- a Governmental Fund used to account for resources legally designated for specific purposes and separately reported.</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County Budget</a:t>
            </a:r>
          </a:p>
        </p:txBody>
      </p:sp>
      <p:sp>
        <p:nvSpPr>
          <p:cNvPr id="3" name="Content Placeholder 2"/>
          <p:cNvSpPr>
            <a:spLocks noGrp="1"/>
          </p:cNvSpPr>
          <p:nvPr>
            <p:ph sz="quarter" idx="1"/>
          </p:nvPr>
        </p:nvSpPr>
        <p:spPr/>
        <p:txBody>
          <a:bodyPr/>
          <a:lstStyle/>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295400" y="1524000"/>
            <a:ext cx="6557817" cy="487679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  Costa County Budget 2017-18</a:t>
            </a:r>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Fund Budget</a:t>
            </a:r>
          </a:p>
        </p:txBody>
      </p:sp>
      <p:graphicFrame>
        <p:nvGraphicFramePr>
          <p:cNvPr id="4" name="Content Placeholder 3"/>
          <p:cNvGraphicFramePr>
            <a:graphicFrameLocks noGrp="1"/>
          </p:cNvGraphicFramePr>
          <p:nvPr>
            <p:ph sz="quarter" idx="1"/>
          </p:nvPr>
        </p:nvGraphicFramePr>
        <p:xfrm>
          <a:off x="228600" y="1676400"/>
          <a:ext cx="48006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343400" y="35814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6324600" y="3429000"/>
            <a:ext cx="2209800" cy="646331"/>
          </a:xfrm>
          <a:prstGeom prst="rect">
            <a:avLst/>
          </a:prstGeom>
          <a:noFill/>
        </p:spPr>
        <p:txBody>
          <a:bodyPr wrap="square" rtlCol="0">
            <a:spAutoFit/>
          </a:bodyPr>
          <a:lstStyle/>
          <a:p>
            <a:r>
              <a:rPr lang="en-US" b="1" dirty="0"/>
              <a:t>Appropriations = $1.6 Billion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Department Page from Budget Book</a:t>
            </a:r>
          </a:p>
        </p:txBody>
      </p:sp>
      <p:pic>
        <p:nvPicPr>
          <p:cNvPr id="1027" name="Picture 3"/>
          <p:cNvPicPr>
            <a:picLocks noGrp="1" noChangeAspect="1" noChangeArrowheads="1"/>
          </p:cNvPicPr>
          <p:nvPr>
            <p:ph sz="quarter" idx="1"/>
          </p:nvPr>
        </p:nvPicPr>
        <p:blipFill>
          <a:blip r:embed="rId3" cstate="print"/>
          <a:srcRect/>
          <a:stretch>
            <a:fillRect/>
          </a:stretch>
        </p:blipFill>
        <p:spPr bwMode="auto">
          <a:xfrm>
            <a:off x="2819400" y="1600200"/>
            <a:ext cx="3462108" cy="47974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Look at One Department</a:t>
            </a:r>
          </a:p>
        </p:txBody>
      </p:sp>
      <p:sp>
        <p:nvSpPr>
          <p:cNvPr id="3" name="Content Placeholder 2"/>
          <p:cNvSpPr>
            <a:spLocks noGrp="1"/>
          </p:cNvSpPr>
          <p:nvPr>
            <p:ph sz="quarter" idx="1"/>
          </p:nvPr>
        </p:nvSpPr>
        <p:spPr/>
        <p:txBody>
          <a:bodyPr/>
          <a:lstStyle/>
          <a:p>
            <a:endParaRPr lang="en-US"/>
          </a:p>
        </p:txBody>
      </p:sp>
      <p:pic>
        <p:nvPicPr>
          <p:cNvPr id="1027" name="Picture 3"/>
          <p:cNvPicPr>
            <a:picLocks noChangeAspect="1" noChangeArrowheads="1"/>
          </p:cNvPicPr>
          <p:nvPr/>
        </p:nvPicPr>
        <p:blipFill>
          <a:blip r:embed="rId3" cstate="print"/>
          <a:srcRect/>
          <a:stretch>
            <a:fillRect/>
          </a:stretch>
        </p:blipFill>
        <p:spPr bwMode="auto">
          <a:xfrm>
            <a:off x="380875" y="1600200"/>
            <a:ext cx="8093924" cy="4495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FFB21-9E4C-584B-A2F2-6FD0CDEE4612}"/>
              </a:ext>
            </a:extLst>
          </p:cNvPr>
          <p:cNvSpPr>
            <a:spLocks noGrp="1"/>
          </p:cNvSpPr>
          <p:nvPr>
            <p:ph type="title"/>
          </p:nvPr>
        </p:nvSpPr>
        <p:spPr/>
        <p:txBody>
          <a:bodyPr/>
          <a:lstStyle/>
          <a:p>
            <a:r>
              <a:rPr lang="en-US" dirty="0"/>
              <a:t>About the Budget Justice Coalition</a:t>
            </a:r>
          </a:p>
        </p:txBody>
      </p:sp>
      <p:sp>
        <p:nvSpPr>
          <p:cNvPr id="3" name="Content Placeholder 2">
            <a:extLst>
              <a:ext uri="{FF2B5EF4-FFF2-40B4-BE49-F238E27FC236}">
                <a16:creationId xmlns:a16="http://schemas.microsoft.com/office/drawing/2014/main" id="{E87BA047-EABC-E941-9DDA-88F101B18125}"/>
              </a:ext>
            </a:extLst>
          </p:cNvPr>
          <p:cNvSpPr>
            <a:spLocks noGrp="1"/>
          </p:cNvSpPr>
          <p:nvPr>
            <p:ph sz="quarter" idx="1"/>
          </p:nvPr>
        </p:nvSpPr>
        <p:spPr/>
        <p:txBody>
          <a:bodyPr/>
          <a:lstStyle/>
          <a:p>
            <a:r>
              <a:rPr lang="en-US" dirty="0"/>
              <a:t>15 members – human services and CBO’s</a:t>
            </a:r>
          </a:p>
          <a:p>
            <a:r>
              <a:rPr lang="en-US" dirty="0"/>
              <a:t>Focus:</a:t>
            </a:r>
          </a:p>
          <a:p>
            <a:pPr marL="731520" lvl="1" indent="-457200">
              <a:buFont typeface="+mj-lt"/>
              <a:buAutoNum type="arabicPeriod"/>
            </a:pPr>
            <a:r>
              <a:rPr lang="en-US" dirty="0"/>
              <a:t>Educate community organizations and residents about the County’s budget process and components</a:t>
            </a:r>
          </a:p>
          <a:p>
            <a:pPr marL="731520" lvl="1" indent="-457200">
              <a:buFont typeface="+mj-lt"/>
              <a:buAutoNum type="arabicPeriod"/>
            </a:pPr>
            <a:r>
              <a:rPr lang="en-US" dirty="0"/>
              <a:t>Create structured dialogue and engagement with key decision makers</a:t>
            </a:r>
          </a:p>
          <a:p>
            <a:pPr marL="731520" lvl="1" indent="-457200">
              <a:buFont typeface="+mj-lt"/>
              <a:buAutoNum type="arabicPeriod"/>
            </a:pPr>
            <a:r>
              <a:rPr lang="en-US" dirty="0"/>
              <a:t>Advocate for budget priorities that address inequities and reflect the needs of residents who are struggling to make ends meet </a:t>
            </a:r>
          </a:p>
          <a:p>
            <a:r>
              <a:rPr lang="en-US" dirty="0"/>
              <a:t>To get involved: contact Dan Geiger, </a:t>
            </a:r>
            <a:r>
              <a:rPr lang="en-US" dirty="0">
                <a:hlinkClick r:id="rId3"/>
              </a:rPr>
              <a:t>dan@budgetjusticecc.org</a:t>
            </a:r>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939201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Fund Positions</a:t>
            </a:r>
          </a:p>
        </p:txBody>
      </p:sp>
      <p:pic>
        <p:nvPicPr>
          <p:cNvPr id="2050" name="Picture 2"/>
          <p:cNvPicPr>
            <a:picLocks noGrp="1" noChangeAspect="1" noChangeArrowheads="1"/>
          </p:cNvPicPr>
          <p:nvPr>
            <p:ph sz="quarter" idx="1"/>
          </p:nvPr>
        </p:nvPicPr>
        <p:blipFill>
          <a:blip r:embed="rId3" cstate="print"/>
          <a:srcRect/>
          <a:stretch>
            <a:fillRect/>
          </a:stretch>
        </p:blipFill>
        <p:spPr bwMode="auto">
          <a:xfrm>
            <a:off x="1600200" y="1600200"/>
            <a:ext cx="6042314" cy="4572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County Local Revenue Sources</a:t>
            </a:r>
          </a:p>
        </p:txBody>
      </p:sp>
      <p:sp>
        <p:nvSpPr>
          <p:cNvPr id="3" name="Content Placeholder 2"/>
          <p:cNvSpPr>
            <a:spLocks noGrp="1"/>
          </p:cNvSpPr>
          <p:nvPr>
            <p:ph sz="quarter" idx="1"/>
          </p:nvPr>
        </p:nvSpPr>
        <p:spPr/>
        <p:txBody>
          <a:bodyPr>
            <a:normAutofit fontScale="85000" lnSpcReduction="20000"/>
          </a:bodyPr>
          <a:lstStyle/>
          <a:p>
            <a:pPr lvl="0" algn="ctr">
              <a:buNone/>
            </a:pPr>
            <a:endParaRPr lang="en-US" sz="2800" dirty="0"/>
          </a:p>
          <a:p>
            <a:pPr>
              <a:spcAft>
                <a:spcPts val="600"/>
              </a:spcAft>
            </a:pPr>
            <a:r>
              <a:rPr lang="en-US" sz="2800" dirty="0"/>
              <a:t>Taxes:  An involuntary levy paid regardless of whether the payer uses services</a:t>
            </a:r>
          </a:p>
          <a:p>
            <a:pPr lvl="0">
              <a:spcAft>
                <a:spcPts val="600"/>
              </a:spcAft>
            </a:pPr>
            <a:r>
              <a:rPr lang="en-US" sz="2800" dirty="0"/>
              <a:t>Assessment:  Fee placed on property or business tied to benefits gained from County improvements</a:t>
            </a:r>
          </a:p>
          <a:p>
            <a:pPr>
              <a:spcAft>
                <a:spcPts val="600"/>
              </a:spcAft>
            </a:pPr>
            <a:r>
              <a:rPr lang="en-US" sz="2800" dirty="0"/>
              <a:t>Fee for Service:  Charge for use of County service or resource</a:t>
            </a:r>
          </a:p>
          <a:p>
            <a:pPr>
              <a:spcAft>
                <a:spcPts val="600"/>
              </a:spcAft>
            </a:pPr>
            <a:r>
              <a:rPr lang="en-US" sz="2800" dirty="0"/>
              <a:t>Fines &amp; Penalties</a:t>
            </a:r>
          </a:p>
          <a:p>
            <a:pPr>
              <a:spcAft>
                <a:spcPts val="600"/>
              </a:spcAft>
            </a:pPr>
            <a:r>
              <a:rPr lang="en-US" sz="2800" dirty="0"/>
              <a:t>Bonds: Debt incurred to pay for more costly projects than an annual budget can assume</a:t>
            </a:r>
          </a:p>
          <a:p>
            <a:pPr>
              <a:spcAft>
                <a:spcPts val="600"/>
              </a:spcAft>
            </a:pPr>
            <a:r>
              <a:rPr lang="en-US" sz="2800" dirty="0"/>
              <a:t>County Service Area (CSA): Tax within an unincorporated area with defined boundaries </a:t>
            </a:r>
          </a:p>
          <a:p>
            <a:endParaRPr lang="en-US" sz="2800" b="1"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Potential Funding</a:t>
            </a:r>
          </a:p>
        </p:txBody>
      </p:sp>
      <p:sp>
        <p:nvSpPr>
          <p:cNvPr id="3" name="Content Placeholder 2"/>
          <p:cNvSpPr>
            <a:spLocks noGrp="1"/>
          </p:cNvSpPr>
          <p:nvPr>
            <p:ph sz="quarter" idx="1"/>
          </p:nvPr>
        </p:nvSpPr>
        <p:spPr/>
        <p:txBody>
          <a:bodyPr/>
          <a:lstStyle/>
          <a:p>
            <a:pPr>
              <a:spcAft>
                <a:spcPts val="600"/>
              </a:spcAft>
            </a:pPr>
            <a:r>
              <a:rPr lang="en-US" dirty="0"/>
              <a:t>EPSDT for Medi-Cal eligible youth</a:t>
            </a:r>
          </a:p>
          <a:p>
            <a:pPr>
              <a:spcAft>
                <a:spcPts val="600"/>
              </a:spcAft>
            </a:pPr>
            <a:r>
              <a:rPr lang="en-US" dirty="0"/>
              <a:t>Medi-Cal Administrative Activities (MAA)</a:t>
            </a:r>
          </a:p>
          <a:p>
            <a:pPr>
              <a:spcAft>
                <a:spcPts val="600"/>
              </a:spcAft>
            </a:pPr>
            <a:r>
              <a:rPr lang="en-US" dirty="0"/>
              <a:t>County/CBO grants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  Budgeting Choices &amp; Values</a:t>
            </a:r>
          </a:p>
        </p:txBody>
      </p:sp>
      <p:sp>
        <p:nvSpPr>
          <p:cNvPr id="3" name="Content Placeholder 2"/>
          <p:cNvSpPr>
            <a:spLocks noGrp="1"/>
          </p:cNvSpPr>
          <p:nvPr>
            <p:ph sz="quarter" idx="1"/>
          </p:nvPr>
        </p:nvSpPr>
        <p:spPr/>
        <p:txBody>
          <a:bodyPr/>
          <a:lstStyle/>
          <a:p>
            <a:r>
              <a:rPr lang="en-US" dirty="0"/>
              <a:t>Contra Costa</a:t>
            </a:r>
          </a:p>
          <a:p>
            <a:r>
              <a:rPr lang="en-US" dirty="0"/>
              <a:t>Alameda</a:t>
            </a:r>
          </a:p>
          <a:p>
            <a:r>
              <a:rPr lang="en-US" dirty="0"/>
              <a:t>Yolo</a:t>
            </a:r>
          </a:p>
          <a:p>
            <a:r>
              <a:rPr lang="en-US" dirty="0"/>
              <a:t>Boulder</a:t>
            </a:r>
          </a:p>
          <a:p>
            <a:r>
              <a:rPr lang="en-US" dirty="0"/>
              <a:t>Placer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CCC Budget Values/Priorities</a:t>
            </a:r>
          </a:p>
        </p:txBody>
      </p:sp>
      <p:sp>
        <p:nvSpPr>
          <p:cNvPr id="3" name="Content Placeholder 2"/>
          <p:cNvSpPr>
            <a:spLocks noGrp="1"/>
          </p:cNvSpPr>
          <p:nvPr>
            <p:ph sz="quarter" idx="1"/>
          </p:nvPr>
        </p:nvSpPr>
        <p:spPr>
          <a:xfrm>
            <a:off x="381000" y="1752600"/>
            <a:ext cx="8503920" cy="4572000"/>
          </a:xfrm>
        </p:spPr>
        <p:txBody>
          <a:bodyPr>
            <a:normAutofit fontScale="85000" lnSpcReduction="20000"/>
          </a:bodyPr>
          <a:lstStyle/>
          <a:p>
            <a:pPr>
              <a:spcAft>
                <a:spcPts val="600"/>
              </a:spcAft>
            </a:pPr>
            <a:r>
              <a:rPr lang="en-US" dirty="0"/>
              <a:t>The Board of Supervisors shall make reserve funding available for venture capital to be used to </a:t>
            </a:r>
            <a:r>
              <a:rPr lang="en-US" b="1" dirty="0"/>
              <a:t>increase efficiencies </a:t>
            </a:r>
            <a:r>
              <a:rPr lang="en-US" dirty="0"/>
              <a:t>and economies in departments that do not have available resources </a:t>
            </a:r>
          </a:p>
          <a:p>
            <a:pPr>
              <a:spcAft>
                <a:spcPts val="600"/>
              </a:spcAft>
            </a:pPr>
            <a:r>
              <a:rPr lang="en-US" dirty="0"/>
              <a:t>The annual budget process will include a </a:t>
            </a:r>
            <a:r>
              <a:rPr lang="en-US" b="1" dirty="0"/>
              <a:t>strategic planning </a:t>
            </a:r>
            <a:r>
              <a:rPr lang="en-US" dirty="0"/>
              <a:t>and financing process for </a:t>
            </a:r>
            <a:r>
              <a:rPr lang="en-US" b="1" dirty="0"/>
              <a:t>facilities</a:t>
            </a:r>
            <a:r>
              <a:rPr lang="en-US" dirty="0"/>
              <a:t> renewal and new </a:t>
            </a:r>
            <a:r>
              <a:rPr lang="en-US" b="1" dirty="0"/>
              <a:t>construction</a:t>
            </a:r>
            <a:r>
              <a:rPr lang="en-US" dirty="0"/>
              <a:t> projects </a:t>
            </a:r>
          </a:p>
          <a:p>
            <a:pPr>
              <a:spcAft>
                <a:spcPts val="600"/>
              </a:spcAft>
            </a:pPr>
            <a:r>
              <a:rPr lang="en-US" dirty="0"/>
              <a:t>The Board will adopt and follow an </a:t>
            </a:r>
            <a:r>
              <a:rPr lang="en-US" b="1" dirty="0"/>
              <a:t>OPEB financing plan</a:t>
            </a:r>
            <a:r>
              <a:rPr lang="en-US" dirty="0"/>
              <a:t>, which balances the County’s </a:t>
            </a:r>
            <a:r>
              <a:rPr lang="en-US" b="1" dirty="0"/>
              <a:t>requirement to provide public services with its desire to provide competitive health care benefits to our employees</a:t>
            </a:r>
          </a:p>
          <a:p>
            <a:pPr>
              <a:spcAft>
                <a:spcPts val="600"/>
              </a:spcAft>
            </a:pPr>
            <a:r>
              <a:rPr lang="en-US" dirty="0"/>
              <a:t>The County will </a:t>
            </a:r>
            <a:r>
              <a:rPr lang="en-US" b="1" dirty="0"/>
              <a:t>seek to minimize collateral detrimental impact to the provision of services </a:t>
            </a:r>
            <a:r>
              <a:rPr lang="en-US" dirty="0"/>
              <a:t>to indigents, including indigent health care</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CCC Budget Choices</a:t>
            </a:r>
          </a:p>
        </p:txBody>
      </p:sp>
      <p:sp>
        <p:nvSpPr>
          <p:cNvPr id="3" name="Content Placeholder 2"/>
          <p:cNvSpPr>
            <a:spLocks noGrp="1"/>
          </p:cNvSpPr>
          <p:nvPr>
            <p:ph sz="quarter" idx="1"/>
          </p:nvPr>
        </p:nvSpPr>
        <p:spPr/>
        <p:txBody>
          <a:bodyPr/>
          <a:lstStyle/>
          <a:p>
            <a:pPr>
              <a:spcAft>
                <a:spcPts val="600"/>
              </a:spcAft>
            </a:pPr>
            <a:r>
              <a:rPr lang="en-US" dirty="0"/>
              <a:t>CAO budgets on assumption of 5% assessed property valuation but actual is 5.7%.  Property taxes exceeded 5% expectation 2014-2018</a:t>
            </a:r>
          </a:p>
          <a:p>
            <a:pPr>
              <a:spcAft>
                <a:spcPts val="600"/>
              </a:spcAft>
            </a:pPr>
            <a:r>
              <a:rPr lang="en-US" dirty="0"/>
              <a:t>Contingencies in General Fund is $10 million -- 0% spent in recent years</a:t>
            </a:r>
          </a:p>
          <a:p>
            <a:pPr>
              <a:spcAft>
                <a:spcPts val="600"/>
              </a:spcAft>
            </a:pPr>
            <a:r>
              <a:rPr lang="en-US" dirty="0"/>
              <a:t>Pension cost set-aside exceeds actual cost</a:t>
            </a:r>
          </a:p>
          <a:p>
            <a:pPr>
              <a:spcAft>
                <a:spcPts val="600"/>
              </a:spcAft>
            </a:pPr>
            <a:r>
              <a:rPr lang="en-US" dirty="0"/>
              <a:t>Prioritized $60 million for new County Administration Building &amp; Parking </a:t>
            </a:r>
          </a:p>
          <a:p>
            <a:pPr>
              <a:spcAft>
                <a:spcPts val="600"/>
              </a:spcAft>
            </a:pPr>
            <a:r>
              <a:rPr lang="en-US" dirty="0"/>
              <a:t>$28.6 million planned for software upgrades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County Outcomes 2017-18</a:t>
            </a:r>
          </a:p>
        </p:txBody>
      </p:sp>
      <p:sp>
        <p:nvSpPr>
          <p:cNvPr id="3" name="Content Placeholder 2"/>
          <p:cNvSpPr>
            <a:spLocks noGrp="1"/>
          </p:cNvSpPr>
          <p:nvPr>
            <p:ph sz="quarter" idx="1"/>
          </p:nvPr>
        </p:nvSpPr>
        <p:spPr/>
        <p:txBody>
          <a:bodyPr>
            <a:normAutofit/>
          </a:bodyPr>
          <a:lstStyle/>
          <a:p>
            <a:r>
              <a:rPr lang="en-US" dirty="0"/>
              <a:t>Budget structurally balanced for 7th year in a row </a:t>
            </a:r>
          </a:p>
          <a:p>
            <a:r>
              <a:rPr lang="en-US" dirty="0"/>
              <a:t>&gt; 1500 employees in 5 years &amp; wage increases</a:t>
            </a:r>
          </a:p>
          <a:p>
            <a:r>
              <a:rPr lang="en-US" dirty="0"/>
              <a:t>$100 million lease revenue bonds for health care, refinancing debt, county administration building &amp; emergency op center</a:t>
            </a:r>
          </a:p>
          <a:p>
            <a:r>
              <a:rPr lang="en-US" dirty="0"/>
              <a:t>Pre-funding infrastructure needs &amp; managing OPEB</a:t>
            </a:r>
          </a:p>
          <a:p>
            <a:r>
              <a:rPr lang="en-US" dirty="0"/>
              <a:t>Fund balance increased </a:t>
            </a:r>
          </a:p>
          <a:p>
            <a:r>
              <a:rPr lang="en-US" dirty="0"/>
              <a:t>Standard &amp; Poor’s AAA Rating Maintained</a:t>
            </a:r>
          </a:p>
          <a:p>
            <a:r>
              <a:rPr lang="en-US" dirty="0"/>
              <a:t>Implemented new countywide budgeting system</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County Stated Reasons for Concern</a:t>
            </a:r>
          </a:p>
        </p:txBody>
      </p:sp>
      <p:sp>
        <p:nvSpPr>
          <p:cNvPr id="3" name="Content Placeholder 2"/>
          <p:cNvSpPr>
            <a:spLocks noGrp="1"/>
          </p:cNvSpPr>
          <p:nvPr>
            <p:ph sz="quarter" idx="1"/>
          </p:nvPr>
        </p:nvSpPr>
        <p:spPr/>
        <p:txBody>
          <a:bodyPr/>
          <a:lstStyle/>
          <a:p>
            <a:pPr>
              <a:spcAft>
                <a:spcPts val="600"/>
              </a:spcAft>
            </a:pPr>
            <a:r>
              <a:rPr lang="en-US" dirty="0"/>
              <a:t>Economy will slow by 2020</a:t>
            </a:r>
          </a:p>
          <a:p>
            <a:pPr>
              <a:spcAft>
                <a:spcPts val="600"/>
              </a:spcAft>
            </a:pPr>
            <a:r>
              <a:rPr lang="en-US" dirty="0"/>
              <a:t>Revenues are slowing &amp; not keeping up with expenditures</a:t>
            </a:r>
          </a:p>
          <a:p>
            <a:pPr>
              <a:spcAft>
                <a:spcPts val="600"/>
              </a:spcAft>
            </a:pPr>
            <a:r>
              <a:rPr lang="en-US" dirty="0"/>
              <a:t>Labor negotiations, pension liability &amp; increasing </a:t>
            </a:r>
            <a:r>
              <a:rPr lang="en-US"/>
              <a:t>benefits costs</a:t>
            </a:r>
            <a:endParaRPr lang="en-US" dirty="0"/>
          </a:p>
          <a:p>
            <a:pPr>
              <a:spcAft>
                <a:spcPts val="600"/>
              </a:spcAft>
            </a:pPr>
            <a:r>
              <a:rPr lang="en-US" dirty="0"/>
              <a:t>Reduced federal response to county needs</a:t>
            </a:r>
          </a:p>
          <a:p>
            <a:pPr>
              <a:spcAft>
                <a:spcPts val="600"/>
              </a:spcAft>
            </a:pPr>
            <a:r>
              <a:rPr lang="en-US" dirty="0"/>
              <a:t>Unreasonable expectations given funding availability</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Alameda County: Values-Based Budgeting</a:t>
            </a:r>
          </a:p>
        </p:txBody>
      </p:sp>
      <p:sp>
        <p:nvSpPr>
          <p:cNvPr id="3" name="Content Placeholder 2"/>
          <p:cNvSpPr>
            <a:spLocks noGrp="1"/>
          </p:cNvSpPr>
          <p:nvPr>
            <p:ph sz="quarter" idx="1"/>
          </p:nvPr>
        </p:nvSpPr>
        <p:spPr/>
        <p:txBody>
          <a:bodyPr>
            <a:normAutofit fontScale="70000" lnSpcReduction="20000"/>
          </a:bodyPr>
          <a:lstStyle/>
          <a:p>
            <a:pPr lvl="0">
              <a:spcAft>
                <a:spcPts val="600"/>
              </a:spcAft>
            </a:pPr>
            <a:r>
              <a:rPr lang="en-US" dirty="0"/>
              <a:t>Vulnerable populations, such as infants, children, young mothers and families, frail elderly, and disabled persons who require food, clothing, shelter, and health care.</a:t>
            </a:r>
          </a:p>
          <a:p>
            <a:pPr lvl="0">
              <a:spcAft>
                <a:spcPts val="600"/>
              </a:spcAft>
            </a:pPr>
            <a:r>
              <a:rPr lang="en-US" dirty="0"/>
              <a:t>Public safety for all residents of Alameda County through prevention and control of crime and the effective prosecution of criminals, including incarceration and alternatives to incarceration.</a:t>
            </a:r>
          </a:p>
          <a:p>
            <a:pPr lvl="0">
              <a:spcAft>
                <a:spcPts val="600"/>
              </a:spcAft>
            </a:pPr>
            <a:r>
              <a:rPr lang="en-US" dirty="0"/>
              <a:t>Control of drug abuse by means of education, prevention, treatment and criminal prosecution.</a:t>
            </a:r>
          </a:p>
          <a:p>
            <a:pPr lvl="0">
              <a:spcAft>
                <a:spcPts val="600"/>
              </a:spcAft>
            </a:pPr>
            <a:r>
              <a:rPr lang="en-US" dirty="0"/>
              <a:t>Deliberate budget measures to promote prevention as a corollary to service in addition to a focus on treatment and control.</a:t>
            </a:r>
          </a:p>
          <a:p>
            <a:pPr lvl="0">
              <a:spcAft>
                <a:spcPts val="600"/>
              </a:spcAft>
            </a:pPr>
            <a:r>
              <a:rPr lang="en-US" dirty="0"/>
              <a:t>Assurance that essential support services are budgeted whenever priority programs are funded.</a:t>
            </a:r>
          </a:p>
          <a:p>
            <a:pPr lvl="0">
              <a:spcAft>
                <a:spcPts val="600"/>
              </a:spcAft>
            </a:pPr>
            <a:r>
              <a:rPr lang="en-US" dirty="0"/>
              <a:t>Encourage and reward programs and services which promise more efficient and effective ways of delivering essential County services.</a:t>
            </a:r>
          </a:p>
          <a:p>
            <a:pPr lvl="0">
              <a:spcAft>
                <a:spcPts val="600"/>
              </a:spcAft>
            </a:pPr>
            <a:r>
              <a:rPr lang="en-US" dirty="0"/>
              <a:t>Assure that the minimal level of mandated services will be provided.</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Alameda County: Human Impact Budget</a:t>
            </a:r>
          </a:p>
        </p:txBody>
      </p:sp>
      <p:sp>
        <p:nvSpPr>
          <p:cNvPr id="3" name="Content Placeholder 2"/>
          <p:cNvSpPr>
            <a:spLocks noGrp="1"/>
          </p:cNvSpPr>
          <p:nvPr>
            <p:ph sz="quarter" idx="1"/>
          </p:nvPr>
        </p:nvSpPr>
        <p:spPr/>
        <p:txBody>
          <a:bodyPr/>
          <a:lstStyle/>
          <a:p>
            <a:pPr>
              <a:spcAft>
                <a:spcPts val="600"/>
              </a:spcAft>
            </a:pPr>
            <a:r>
              <a:rPr lang="en-US" dirty="0"/>
              <a:t>Focus on Intergovernmental Impact</a:t>
            </a:r>
          </a:p>
          <a:p>
            <a:pPr>
              <a:spcAft>
                <a:spcPts val="600"/>
              </a:spcAft>
            </a:pPr>
            <a:r>
              <a:rPr lang="en-US" dirty="0"/>
              <a:t>Data &amp; Stories</a:t>
            </a:r>
          </a:p>
          <a:p>
            <a:pPr>
              <a:spcAft>
                <a:spcPts val="600"/>
              </a:spcAft>
            </a:pPr>
            <a:r>
              <a:rPr lang="en-US" dirty="0"/>
              <a:t>Built into Budget Process</a:t>
            </a:r>
          </a:p>
          <a:p>
            <a:pPr>
              <a:spcAft>
                <a:spcPts val="600"/>
              </a:spcAft>
            </a:pPr>
            <a:r>
              <a:rPr lang="en-US" dirty="0"/>
              <a:t>Informative Without Action</a:t>
            </a:r>
          </a:p>
          <a:p>
            <a:pPr>
              <a:spcAft>
                <a:spcPts val="600"/>
              </a:spcAft>
            </a:pPr>
            <a:r>
              <a:rPr lang="en-US" dirty="0"/>
              <a:t>ALL IN Is Next Step = Organizing for Action</a:t>
            </a:r>
          </a:p>
          <a:p>
            <a:pPr>
              <a:spcAft>
                <a:spcPts val="600"/>
              </a:spcAft>
            </a:pPr>
            <a:r>
              <a:rPr lang="en-US" dirty="0"/>
              <a:t>Alignment to Budget?</a:t>
            </a:r>
          </a:p>
        </p:txBody>
      </p:sp>
      <p:pic>
        <p:nvPicPr>
          <p:cNvPr id="4" name="Picture 3" descr="alameda.png"/>
          <p:cNvPicPr>
            <a:picLocks noChangeAspect="1"/>
          </p:cNvPicPr>
          <p:nvPr/>
        </p:nvPicPr>
        <p:blipFill>
          <a:blip r:embed="rId3" cstate="print"/>
          <a:stretch>
            <a:fillRect/>
          </a:stretch>
        </p:blipFill>
        <p:spPr>
          <a:xfrm>
            <a:off x="6477000" y="4572000"/>
            <a:ext cx="1428750" cy="14287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Will Cover Today</a:t>
            </a:r>
          </a:p>
        </p:txBody>
      </p:sp>
      <p:sp>
        <p:nvSpPr>
          <p:cNvPr id="3" name="Content Placeholder 2"/>
          <p:cNvSpPr>
            <a:spLocks noGrp="1"/>
          </p:cNvSpPr>
          <p:nvPr>
            <p:ph sz="quarter" idx="1"/>
          </p:nvPr>
        </p:nvSpPr>
        <p:spPr/>
        <p:txBody>
          <a:bodyPr/>
          <a:lstStyle/>
          <a:p>
            <a:r>
              <a:rPr lang="en-US" dirty="0"/>
              <a:t>Overview of Counties</a:t>
            </a:r>
          </a:p>
          <a:p>
            <a:r>
              <a:rPr lang="en-US" dirty="0"/>
              <a:t>County Budget Process</a:t>
            </a:r>
          </a:p>
          <a:p>
            <a:r>
              <a:rPr lang="en-US" dirty="0"/>
              <a:t>Revenue &amp; Leveraging Opportunities</a:t>
            </a:r>
          </a:p>
          <a:p>
            <a:r>
              <a:rPr lang="en-US" dirty="0"/>
              <a:t>Budgeting Strategies</a:t>
            </a:r>
          </a:p>
          <a:p>
            <a:r>
              <a:rPr lang="en-US" dirty="0"/>
              <a:t>Next Steps &amp; Follow Up</a:t>
            </a:r>
          </a:p>
        </p:txBody>
      </p:sp>
      <p:pic>
        <p:nvPicPr>
          <p:cNvPr id="5" name="Picture 4" descr="coco logo.jpg"/>
          <p:cNvPicPr>
            <a:picLocks noChangeAspect="1"/>
          </p:cNvPicPr>
          <p:nvPr/>
        </p:nvPicPr>
        <p:blipFill>
          <a:blip r:embed="rId3" cstate="print"/>
          <a:stretch>
            <a:fillRect/>
          </a:stretch>
        </p:blipFill>
        <p:spPr>
          <a:xfrm>
            <a:off x="5867400" y="3860346"/>
            <a:ext cx="1676400" cy="168388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Alameda County: Eden Area Livability Initiative</a:t>
            </a:r>
          </a:p>
        </p:txBody>
      </p:sp>
      <p:sp>
        <p:nvSpPr>
          <p:cNvPr id="3" name="Content Placeholder 2"/>
          <p:cNvSpPr>
            <a:spLocks noGrp="1"/>
          </p:cNvSpPr>
          <p:nvPr>
            <p:ph sz="quarter" idx="1"/>
          </p:nvPr>
        </p:nvSpPr>
        <p:spPr/>
        <p:txBody>
          <a:bodyPr>
            <a:normAutofit fontScale="92500"/>
          </a:bodyPr>
          <a:lstStyle/>
          <a:p>
            <a:r>
              <a:rPr lang="en-US" dirty="0"/>
              <a:t>Creating a sense of place and belonging  in an unincorporated area</a:t>
            </a:r>
          </a:p>
          <a:p>
            <a:r>
              <a:rPr lang="en-US" dirty="0"/>
              <a:t>18-month community visioning process</a:t>
            </a:r>
          </a:p>
          <a:p>
            <a:r>
              <a:rPr lang="en-US" dirty="0"/>
              <a:t>Surfaced new leaders &amp; 24 “catalyst” projects</a:t>
            </a:r>
          </a:p>
          <a:p>
            <a:r>
              <a:rPr lang="en-US" dirty="0"/>
              <a:t>800 community participants in community meetings, task forces, leadership meetings &amp; surveys</a:t>
            </a:r>
          </a:p>
          <a:p>
            <a:r>
              <a:rPr lang="en-US" dirty="0"/>
              <a:t>Created REACH Ashland Youth Center, Dig Deep Farms, Streetscape Improvements, Community Health &amp; Wellness Element, </a:t>
            </a:r>
            <a:r>
              <a:rPr lang="en-US" dirty="0" err="1"/>
              <a:t>Cherryland</a:t>
            </a:r>
            <a:r>
              <a:rPr lang="en-US" dirty="0"/>
              <a:t> Community Center</a:t>
            </a:r>
          </a:p>
          <a:p>
            <a:r>
              <a:rPr lang="en-US" dirty="0"/>
              <a:t>Continuing Work Groups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534400" cy="758952"/>
          </a:xfrm>
        </p:spPr>
        <p:txBody>
          <a:bodyPr>
            <a:normAutofit fontScale="90000"/>
          </a:bodyPr>
          <a:lstStyle/>
          <a:p>
            <a:br>
              <a:rPr lang="en-US" dirty="0"/>
            </a:br>
            <a:br>
              <a:rPr lang="en-US" dirty="0"/>
            </a:br>
            <a:br>
              <a:rPr lang="en-US" dirty="0"/>
            </a:br>
            <a:r>
              <a:rPr lang="en-US" dirty="0"/>
              <a:t>Yolo County 2016-2019 Strategic Plan: </a:t>
            </a:r>
            <a:br>
              <a:rPr lang="en-US" dirty="0"/>
            </a:br>
            <a:r>
              <a:rPr lang="en-US" dirty="0"/>
              <a:t>Values-Based Budgeting</a:t>
            </a:r>
          </a:p>
        </p:txBody>
      </p:sp>
      <p:pic>
        <p:nvPicPr>
          <p:cNvPr id="3074" name="Picture 2"/>
          <p:cNvPicPr>
            <a:picLocks noGrp="1" noChangeAspect="1" noChangeArrowheads="1"/>
          </p:cNvPicPr>
          <p:nvPr>
            <p:ph sz="quarter" idx="1"/>
          </p:nvPr>
        </p:nvPicPr>
        <p:blipFill>
          <a:blip r:embed="rId3" cstate="print"/>
          <a:srcRect/>
          <a:stretch>
            <a:fillRect/>
          </a:stretch>
        </p:blipFill>
        <p:spPr bwMode="auto">
          <a:xfrm>
            <a:off x="2010569" y="1638300"/>
            <a:ext cx="5086350" cy="43497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 Priorities Aligned to Plan</a:t>
            </a:r>
          </a:p>
        </p:txBody>
      </p:sp>
      <p:graphicFrame>
        <p:nvGraphicFramePr>
          <p:cNvPr id="7" name="Content Placeholder 6"/>
          <p:cNvGraphicFramePr>
            <a:graphicFrameLocks noGrp="1"/>
          </p:cNvGraphicFramePr>
          <p:nvPr>
            <p:ph sz="quarter" idx="1"/>
          </p:nvPr>
        </p:nvGraphicFramePr>
        <p:xfrm>
          <a:off x="304800" y="1676400"/>
          <a:ext cx="8504238" cy="4419600"/>
        </p:xfrm>
        <a:graphic>
          <a:graphicData uri="http://schemas.openxmlformats.org/drawingml/2006/table">
            <a:tbl>
              <a:tblPr firstRow="1" bandRow="1">
                <a:tableStyleId>{5C22544A-7EE6-4342-B048-85BDC9FD1C3A}</a:tableStyleId>
              </a:tblPr>
              <a:tblGrid>
                <a:gridCol w="2212975">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3471863">
                  <a:extLst>
                    <a:ext uri="{9D8B030D-6E8A-4147-A177-3AD203B41FA5}">
                      <a16:colId xmlns:a16="http://schemas.microsoft.com/office/drawing/2014/main" val="20002"/>
                    </a:ext>
                  </a:extLst>
                </a:gridCol>
              </a:tblGrid>
              <a:tr h="672548">
                <a:tc>
                  <a:txBody>
                    <a:bodyPr/>
                    <a:lstStyle/>
                    <a:p>
                      <a:r>
                        <a:rPr kumimoji="0" lang="en-US" sz="1800" b="1" kern="1200" baseline="0" dirty="0">
                          <a:solidFill>
                            <a:schemeClr val="lt1"/>
                          </a:solidFill>
                          <a:latin typeface="+mn-lt"/>
                          <a:ea typeface="+mn-ea"/>
                          <a:cs typeface="+mn-cs"/>
                        </a:rPr>
                        <a:t>Strategic Plan Goal</a:t>
                      </a:r>
                      <a:endParaRPr lang="en-US" dirty="0"/>
                    </a:p>
                  </a:txBody>
                  <a:tcPr/>
                </a:tc>
                <a:tc>
                  <a:txBody>
                    <a:bodyPr/>
                    <a:lstStyle/>
                    <a:p>
                      <a:r>
                        <a:rPr kumimoji="0" lang="en-US" sz="1800" b="1" kern="1200" baseline="0" dirty="0">
                          <a:solidFill>
                            <a:schemeClr val="lt1"/>
                          </a:solidFill>
                          <a:latin typeface="+mn-lt"/>
                          <a:ea typeface="+mn-ea"/>
                          <a:cs typeface="+mn-cs"/>
                        </a:rPr>
                        <a:t>Priority Focus Area</a:t>
                      </a:r>
                      <a:endParaRPr lang="en-US" dirty="0"/>
                    </a:p>
                  </a:txBody>
                  <a:tcPr/>
                </a:tc>
                <a:tc>
                  <a:txBody>
                    <a:bodyPr/>
                    <a:lstStyle/>
                    <a:p>
                      <a:r>
                        <a:rPr kumimoji="0" lang="en-US" sz="1800" b="1" kern="1200" baseline="0" dirty="0">
                          <a:solidFill>
                            <a:schemeClr val="lt1"/>
                          </a:solidFill>
                          <a:latin typeface="+mn-lt"/>
                          <a:ea typeface="+mn-ea"/>
                          <a:cs typeface="+mn-cs"/>
                        </a:rPr>
                        <a:t>Initiative</a:t>
                      </a:r>
                      <a:endParaRPr lang="en-US" dirty="0"/>
                    </a:p>
                  </a:txBody>
                  <a:tcPr/>
                </a:tc>
                <a:extLst>
                  <a:ext uri="{0D108BD9-81ED-4DB2-BD59-A6C34878D82A}">
                    <a16:rowId xmlns:a16="http://schemas.microsoft.com/office/drawing/2014/main" val="10000"/>
                  </a:ext>
                </a:extLst>
              </a:tr>
              <a:tr h="768626">
                <a:tc>
                  <a:txBody>
                    <a:bodyPr/>
                    <a:lstStyle/>
                    <a:p>
                      <a:r>
                        <a:rPr lang="en-US" sz="1400" dirty="0"/>
                        <a:t>Thriving Residents</a:t>
                      </a:r>
                    </a:p>
                  </a:txBody>
                  <a:tcPr/>
                </a:tc>
                <a:tc>
                  <a:txBody>
                    <a:bodyPr/>
                    <a:lstStyle/>
                    <a:p>
                      <a:r>
                        <a:rPr kumimoji="0" lang="en-US" sz="1400" kern="1200" baseline="0" dirty="0">
                          <a:solidFill>
                            <a:schemeClr val="dk1"/>
                          </a:solidFill>
                          <a:latin typeface="+mn-lt"/>
                          <a:ea typeface="+mn-ea"/>
                          <a:cs typeface="+mn-cs"/>
                        </a:rPr>
                        <a:t>Develop and implement</a:t>
                      </a:r>
                    </a:p>
                    <a:p>
                      <a:r>
                        <a:rPr kumimoji="0" lang="en-US" sz="1400" kern="1200" baseline="0" dirty="0">
                          <a:solidFill>
                            <a:schemeClr val="dk1"/>
                          </a:solidFill>
                          <a:latin typeface="+mn-lt"/>
                          <a:ea typeface="+mn-ea"/>
                          <a:cs typeface="+mn-cs"/>
                        </a:rPr>
                        <a:t>strategies to reduce</a:t>
                      </a:r>
                    </a:p>
                    <a:p>
                      <a:r>
                        <a:rPr kumimoji="0" lang="en-US" sz="1400" kern="1200" baseline="0" dirty="0">
                          <a:solidFill>
                            <a:schemeClr val="dk1"/>
                          </a:solidFill>
                          <a:latin typeface="+mn-lt"/>
                          <a:ea typeface="+mn-ea"/>
                          <a:cs typeface="+mn-cs"/>
                        </a:rPr>
                        <a:t>homelessness</a:t>
                      </a:r>
                      <a:endParaRPr lang="en-US" sz="1400" dirty="0"/>
                    </a:p>
                  </a:txBody>
                  <a:tcPr/>
                </a:tc>
                <a:tc>
                  <a:txBody>
                    <a:bodyPr/>
                    <a:lstStyle/>
                    <a:p>
                      <a:r>
                        <a:rPr kumimoji="0" lang="en-US" sz="1400" kern="1200" baseline="0" dirty="0">
                          <a:solidFill>
                            <a:schemeClr val="dk1"/>
                          </a:solidFill>
                          <a:latin typeface="+mn-lt"/>
                          <a:ea typeface="+mn-ea"/>
                          <a:cs typeface="+mn-cs"/>
                        </a:rPr>
                        <a:t>Develop a coordinated entry system</a:t>
                      </a:r>
                      <a:endParaRPr lang="en-US" sz="1400" dirty="0"/>
                    </a:p>
                  </a:txBody>
                  <a:tcPr/>
                </a:tc>
                <a:extLst>
                  <a:ext uri="{0D108BD9-81ED-4DB2-BD59-A6C34878D82A}">
                    <a16:rowId xmlns:a16="http://schemas.microsoft.com/office/drawing/2014/main" val="10001"/>
                  </a:ext>
                </a:extLst>
              </a:tr>
              <a:tr h="1216991">
                <a:tc>
                  <a:txBody>
                    <a:bodyPr/>
                    <a:lstStyle/>
                    <a:p>
                      <a:r>
                        <a:rPr lang="en-US" sz="1400" dirty="0"/>
                        <a:t>Safe Communities</a:t>
                      </a:r>
                    </a:p>
                  </a:txBody>
                  <a:tcPr/>
                </a:tc>
                <a:tc>
                  <a:txBody>
                    <a:bodyPr/>
                    <a:lstStyle/>
                    <a:p>
                      <a:r>
                        <a:rPr kumimoji="0" lang="en-US" sz="1400" kern="1200" baseline="0" dirty="0">
                          <a:solidFill>
                            <a:schemeClr val="dk1"/>
                          </a:solidFill>
                          <a:latin typeface="+mn-lt"/>
                          <a:ea typeface="+mn-ea"/>
                          <a:cs typeface="+mn-cs"/>
                        </a:rPr>
                        <a:t>Identify and address</a:t>
                      </a:r>
                    </a:p>
                    <a:p>
                      <a:r>
                        <a:rPr kumimoji="0" lang="en-US" sz="1400" kern="1200" baseline="0" dirty="0">
                          <a:solidFill>
                            <a:schemeClr val="dk1"/>
                          </a:solidFill>
                          <a:latin typeface="+mn-lt"/>
                          <a:ea typeface="+mn-ea"/>
                          <a:cs typeface="+mn-cs"/>
                        </a:rPr>
                        <a:t>service delivery and</a:t>
                      </a:r>
                    </a:p>
                    <a:p>
                      <a:r>
                        <a:rPr kumimoji="0" lang="en-US" sz="1400" kern="1200" baseline="0" dirty="0">
                          <a:solidFill>
                            <a:schemeClr val="dk1"/>
                          </a:solidFill>
                          <a:latin typeface="+mn-lt"/>
                          <a:ea typeface="+mn-ea"/>
                          <a:cs typeface="+mn-cs"/>
                        </a:rPr>
                        <a:t>critical infrastructure</a:t>
                      </a:r>
                    </a:p>
                    <a:p>
                      <a:r>
                        <a:rPr kumimoji="0" lang="en-US" sz="1400" kern="1200" baseline="0" dirty="0">
                          <a:solidFill>
                            <a:schemeClr val="dk1"/>
                          </a:solidFill>
                          <a:latin typeface="+mn-lt"/>
                          <a:ea typeface="+mn-ea"/>
                          <a:cs typeface="+mn-cs"/>
                        </a:rPr>
                        <a:t>needs in unincorporated</a:t>
                      </a:r>
                    </a:p>
                    <a:p>
                      <a:r>
                        <a:rPr kumimoji="0" lang="en-US" sz="1400" kern="1200" baseline="0" dirty="0">
                          <a:solidFill>
                            <a:schemeClr val="dk1"/>
                          </a:solidFill>
                          <a:latin typeface="+mn-lt"/>
                          <a:ea typeface="+mn-ea"/>
                          <a:cs typeface="+mn-cs"/>
                        </a:rPr>
                        <a:t>communities</a:t>
                      </a:r>
                      <a:endParaRPr lang="en-US" sz="1400" dirty="0"/>
                    </a:p>
                  </a:txBody>
                  <a:tcPr/>
                </a:tc>
                <a:tc>
                  <a:txBody>
                    <a:bodyPr/>
                    <a:lstStyle/>
                    <a:p>
                      <a:r>
                        <a:rPr kumimoji="0" lang="en-US" sz="1400" kern="1200" baseline="0" dirty="0">
                          <a:solidFill>
                            <a:schemeClr val="dk1"/>
                          </a:solidFill>
                          <a:latin typeface="+mn-lt"/>
                          <a:ea typeface="+mn-ea"/>
                          <a:cs typeface="+mn-cs"/>
                        </a:rPr>
                        <a:t>Long list of examples provided</a:t>
                      </a:r>
                    </a:p>
                  </a:txBody>
                  <a:tcPr/>
                </a:tc>
                <a:extLst>
                  <a:ext uri="{0D108BD9-81ED-4DB2-BD59-A6C34878D82A}">
                    <a16:rowId xmlns:a16="http://schemas.microsoft.com/office/drawing/2014/main" val="10002"/>
                  </a:ext>
                </a:extLst>
              </a:tr>
              <a:tr h="992809">
                <a:tc>
                  <a:txBody>
                    <a:bodyPr/>
                    <a:lstStyle/>
                    <a:p>
                      <a:r>
                        <a:rPr lang="en-US" sz="1400" dirty="0"/>
                        <a:t>Sustainable Environment</a:t>
                      </a:r>
                    </a:p>
                  </a:txBody>
                  <a:tcPr/>
                </a:tc>
                <a:tc>
                  <a:txBody>
                    <a:bodyPr/>
                    <a:lstStyle/>
                    <a:p>
                      <a:r>
                        <a:rPr kumimoji="0" lang="en-US" sz="1400" kern="1200" baseline="0" dirty="0">
                          <a:solidFill>
                            <a:schemeClr val="dk1"/>
                          </a:solidFill>
                          <a:latin typeface="+mn-lt"/>
                          <a:ea typeface="+mn-ea"/>
                          <a:cs typeface="+mn-cs"/>
                        </a:rPr>
                        <a:t>Update and implement</a:t>
                      </a:r>
                    </a:p>
                    <a:p>
                      <a:r>
                        <a:rPr kumimoji="0" lang="en-US" sz="1400" kern="1200" baseline="0" dirty="0">
                          <a:solidFill>
                            <a:schemeClr val="dk1"/>
                          </a:solidFill>
                          <a:latin typeface="+mn-lt"/>
                          <a:ea typeface="+mn-ea"/>
                          <a:cs typeface="+mn-cs"/>
                        </a:rPr>
                        <a:t>Climate Action Plan</a:t>
                      </a:r>
                      <a:endParaRPr lang="en-US" sz="1400" dirty="0"/>
                    </a:p>
                  </a:txBody>
                  <a:tcPr/>
                </a:tc>
                <a:tc>
                  <a:txBody>
                    <a:bodyPr/>
                    <a:lstStyle/>
                    <a:p>
                      <a:r>
                        <a:rPr kumimoji="0" lang="en-US" sz="1400" kern="1200" baseline="0" dirty="0">
                          <a:solidFill>
                            <a:schemeClr val="dk1"/>
                          </a:solidFill>
                          <a:latin typeface="+mn-lt"/>
                          <a:ea typeface="+mn-ea"/>
                          <a:cs typeface="+mn-cs"/>
                        </a:rPr>
                        <a:t>Provide renewable energy to</a:t>
                      </a:r>
                    </a:p>
                    <a:p>
                      <a:r>
                        <a:rPr kumimoji="0" lang="en-US" sz="1400" kern="1200" baseline="0" dirty="0">
                          <a:solidFill>
                            <a:schemeClr val="dk1"/>
                          </a:solidFill>
                          <a:latin typeface="+mn-lt"/>
                          <a:ea typeface="+mn-ea"/>
                          <a:cs typeface="+mn-cs"/>
                        </a:rPr>
                        <a:t>residents and businesses and develop a timeline for implementation of remaining Climate Action Plan objectives</a:t>
                      </a:r>
                      <a:endParaRPr lang="en-US" sz="1400" dirty="0"/>
                    </a:p>
                  </a:txBody>
                  <a:tcPr/>
                </a:tc>
                <a:extLst>
                  <a:ext uri="{0D108BD9-81ED-4DB2-BD59-A6C34878D82A}">
                    <a16:rowId xmlns:a16="http://schemas.microsoft.com/office/drawing/2014/main" val="10003"/>
                  </a:ext>
                </a:extLst>
              </a:tr>
              <a:tr h="768626">
                <a:tc>
                  <a:txBody>
                    <a:bodyPr/>
                    <a:lstStyle/>
                    <a:p>
                      <a:r>
                        <a:rPr lang="en-US" sz="1400" dirty="0"/>
                        <a:t>Flourishing Agriculture</a:t>
                      </a:r>
                    </a:p>
                  </a:txBody>
                  <a:tcPr/>
                </a:tc>
                <a:tc>
                  <a:txBody>
                    <a:bodyPr/>
                    <a:lstStyle/>
                    <a:p>
                      <a:r>
                        <a:rPr kumimoji="0" lang="en-US" sz="1400" kern="1200" baseline="0" dirty="0">
                          <a:solidFill>
                            <a:schemeClr val="dk1"/>
                          </a:solidFill>
                          <a:latin typeface="+mn-lt"/>
                          <a:ea typeface="+mn-ea"/>
                          <a:cs typeface="+mn-cs"/>
                        </a:rPr>
                        <a:t>Facilitate connections</a:t>
                      </a:r>
                    </a:p>
                    <a:p>
                      <a:r>
                        <a:rPr kumimoji="0" lang="en-US" sz="1400" kern="1200" baseline="0" dirty="0">
                          <a:solidFill>
                            <a:schemeClr val="dk1"/>
                          </a:solidFill>
                          <a:latin typeface="+mn-lt"/>
                          <a:ea typeface="+mn-ea"/>
                          <a:cs typeface="+mn-cs"/>
                        </a:rPr>
                        <a:t>between growers and</a:t>
                      </a:r>
                    </a:p>
                    <a:p>
                      <a:r>
                        <a:rPr kumimoji="0" lang="en-US" sz="1400" kern="1200" baseline="0" dirty="0">
                          <a:solidFill>
                            <a:schemeClr val="dk1"/>
                          </a:solidFill>
                          <a:latin typeface="+mn-lt"/>
                          <a:ea typeface="+mn-ea"/>
                          <a:cs typeface="+mn-cs"/>
                        </a:rPr>
                        <a:t>buyers.</a:t>
                      </a:r>
                      <a:endParaRPr lang="en-US" sz="1400" dirty="0"/>
                    </a:p>
                  </a:txBody>
                  <a:tcPr/>
                </a:tc>
                <a:tc>
                  <a:txBody>
                    <a:bodyPr/>
                    <a:lstStyle/>
                    <a:p>
                      <a:r>
                        <a:rPr kumimoji="0" lang="en-US" sz="1400" kern="1200" baseline="0" dirty="0">
                          <a:solidFill>
                            <a:schemeClr val="dk1"/>
                          </a:solidFill>
                          <a:latin typeface="+mn-lt"/>
                          <a:ea typeface="+mn-ea"/>
                          <a:cs typeface="+mn-cs"/>
                        </a:rPr>
                        <a:t>Enhance permit processing for agriculture &amp; Develop a fully funded land use planning program</a:t>
                      </a:r>
                      <a:endParaRPr lang="en-US" sz="1400"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Yolo County Strategic Budgeting</a:t>
            </a:r>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1731169" y="1689100"/>
            <a:ext cx="5645150" cy="42481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Yolo County Response to Community</a:t>
            </a:r>
          </a:p>
        </p:txBody>
      </p:sp>
      <p:pic>
        <p:nvPicPr>
          <p:cNvPr id="2051" name="Picture 3"/>
          <p:cNvPicPr>
            <a:picLocks noGrp="1" noChangeAspect="1" noChangeArrowheads="1"/>
          </p:cNvPicPr>
          <p:nvPr>
            <p:ph sz="quarter" idx="1"/>
          </p:nvPr>
        </p:nvPicPr>
        <p:blipFill>
          <a:blip r:embed="rId3" cstate="print"/>
          <a:srcRect/>
          <a:stretch>
            <a:fillRect/>
          </a:stretch>
        </p:blipFill>
        <p:spPr bwMode="auto">
          <a:xfrm>
            <a:off x="1908968" y="1914524"/>
            <a:ext cx="5612407" cy="40290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Yolo County Budget Alignment to Plan</a:t>
            </a:r>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562769" y="1663700"/>
            <a:ext cx="7981950" cy="42989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Priority-Based Budgeting in Boulder</a:t>
            </a:r>
          </a:p>
        </p:txBody>
      </p:sp>
      <p:sp>
        <p:nvSpPr>
          <p:cNvPr id="3" name="Content Placeholder 2"/>
          <p:cNvSpPr>
            <a:spLocks noGrp="1"/>
          </p:cNvSpPr>
          <p:nvPr>
            <p:ph sz="quarter" idx="1"/>
          </p:nvPr>
        </p:nvSpPr>
        <p:spPr/>
        <p:txBody>
          <a:bodyPr/>
          <a:lstStyle/>
          <a:p>
            <a:pPr>
              <a:spcAft>
                <a:spcPts val="600"/>
              </a:spcAft>
            </a:pPr>
            <a:r>
              <a:rPr lang="en-US" dirty="0"/>
              <a:t>Priority Based Budgeting (PBB) is a process used to </a:t>
            </a:r>
            <a:r>
              <a:rPr lang="en-US" b="1" dirty="0"/>
              <a:t>understand the larger community values, and budget accordingly to those values</a:t>
            </a:r>
            <a:r>
              <a:rPr lang="en-US" dirty="0"/>
              <a:t>, while providing flexibility in order to meet the changing needs of the community</a:t>
            </a:r>
          </a:p>
          <a:p>
            <a:pPr>
              <a:spcAft>
                <a:spcPts val="600"/>
              </a:spcAft>
            </a:pPr>
            <a:r>
              <a:rPr lang="en-US" dirty="0"/>
              <a:t>Boulder selected this approach to better reflect community values while retaining core services</a:t>
            </a:r>
          </a:p>
          <a:p>
            <a:pPr>
              <a:spcAft>
                <a:spcPts val="600"/>
              </a:spcAft>
            </a:pPr>
            <a:r>
              <a:rPr lang="en-US" dirty="0"/>
              <a:t>Evolved from city’s Business Plan which surfaced initial priorities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Process To Identify Results</a:t>
            </a:r>
          </a:p>
        </p:txBody>
      </p:sp>
      <p:sp>
        <p:nvSpPr>
          <p:cNvPr id="3" name="Content Placeholder 2"/>
          <p:cNvSpPr>
            <a:spLocks noGrp="1"/>
          </p:cNvSpPr>
          <p:nvPr>
            <p:ph sz="quarter" idx="1"/>
          </p:nvPr>
        </p:nvSpPr>
        <p:spPr/>
        <p:txBody>
          <a:bodyPr/>
          <a:lstStyle/>
          <a:p>
            <a:pPr>
              <a:spcAft>
                <a:spcPts val="600"/>
              </a:spcAft>
            </a:pPr>
            <a:r>
              <a:rPr lang="en-US" dirty="0"/>
              <a:t>Be clear, understandable and measurable</a:t>
            </a:r>
          </a:p>
          <a:p>
            <a:pPr>
              <a:spcAft>
                <a:spcPts val="600"/>
              </a:spcAft>
            </a:pPr>
            <a:r>
              <a:rPr lang="en-US" dirty="0"/>
              <a:t>Reflect the objectives and priorities of council and the community</a:t>
            </a:r>
          </a:p>
          <a:p>
            <a:pPr>
              <a:spcAft>
                <a:spcPts val="600"/>
              </a:spcAft>
            </a:pPr>
            <a:r>
              <a:rPr lang="en-US" dirty="0"/>
              <a:t>Accommodate potentially diverse views</a:t>
            </a:r>
          </a:p>
          <a:p>
            <a:pPr>
              <a:spcAft>
                <a:spcPts val="600"/>
              </a:spcAft>
            </a:pPr>
            <a:r>
              <a:rPr lang="en-US" dirty="0"/>
              <a:t>Incorporate majority as well as minority opinions</a:t>
            </a:r>
          </a:p>
          <a:p>
            <a:pPr>
              <a:spcAft>
                <a:spcPts val="600"/>
              </a:spcAft>
            </a:pPr>
            <a:r>
              <a:rPr lang="en-US" dirty="0"/>
              <a:t>Be definable</a:t>
            </a:r>
          </a:p>
        </p:txBody>
      </p:sp>
      <p:pic>
        <p:nvPicPr>
          <p:cNvPr id="4" name="Picture 3" descr="boulder logo.jpg"/>
          <p:cNvPicPr>
            <a:picLocks noChangeAspect="1"/>
          </p:cNvPicPr>
          <p:nvPr/>
        </p:nvPicPr>
        <p:blipFill>
          <a:blip r:embed="rId3" cstate="print"/>
          <a:stretch>
            <a:fillRect/>
          </a:stretch>
        </p:blipFill>
        <p:spPr>
          <a:xfrm>
            <a:off x="6858000" y="4572000"/>
            <a:ext cx="1428750" cy="142875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Develop Desired Results</a:t>
            </a:r>
          </a:p>
        </p:txBody>
      </p:sp>
      <p:sp>
        <p:nvSpPr>
          <p:cNvPr id="3" name="Content Placeholder 2"/>
          <p:cNvSpPr>
            <a:spLocks noGrp="1"/>
          </p:cNvSpPr>
          <p:nvPr>
            <p:ph sz="quarter" idx="1"/>
          </p:nvPr>
        </p:nvSpPr>
        <p:spPr/>
        <p:txBody>
          <a:bodyPr/>
          <a:lstStyle/>
          <a:p>
            <a:pPr algn="ctr">
              <a:buNone/>
            </a:pPr>
            <a:r>
              <a:rPr lang="en-US" dirty="0"/>
              <a:t>What Boulder Wants to Achieve</a:t>
            </a:r>
          </a:p>
          <a:p>
            <a:pPr algn="ctr">
              <a:buNone/>
            </a:pPr>
            <a:r>
              <a:rPr lang="en-US" dirty="0"/>
              <a:t> </a:t>
            </a:r>
          </a:p>
          <a:p>
            <a:r>
              <a:rPr lang="en-US" dirty="0"/>
              <a:t>Accessible and connected community</a:t>
            </a:r>
          </a:p>
          <a:p>
            <a:r>
              <a:rPr lang="en-US" dirty="0"/>
              <a:t>Economically vital community</a:t>
            </a:r>
          </a:p>
          <a:p>
            <a:r>
              <a:rPr lang="en-US" dirty="0"/>
              <a:t>Healthy environment and community</a:t>
            </a:r>
          </a:p>
          <a:p>
            <a:r>
              <a:rPr lang="en-US" dirty="0"/>
              <a:t>Inclusive and socially thriving community</a:t>
            </a:r>
          </a:p>
          <a:p>
            <a:r>
              <a:rPr lang="en-US" dirty="0"/>
              <a:t>Safe community</a:t>
            </a:r>
          </a:p>
          <a:p>
            <a:r>
              <a:rPr lang="en-US" dirty="0"/>
              <a:t>Responsive Government</a:t>
            </a:r>
          </a:p>
        </p:txBody>
      </p:sp>
      <p:pic>
        <p:nvPicPr>
          <p:cNvPr id="5" name="Picture 4" descr="boulder logo.jpg"/>
          <p:cNvPicPr>
            <a:picLocks noChangeAspect="1"/>
          </p:cNvPicPr>
          <p:nvPr/>
        </p:nvPicPr>
        <p:blipFill>
          <a:blip r:embed="rId3" cstate="print"/>
          <a:stretch>
            <a:fillRect/>
          </a:stretch>
        </p:blipFill>
        <p:spPr>
          <a:xfrm>
            <a:off x="6858000" y="4648200"/>
            <a:ext cx="1428750" cy="142875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Test Results</a:t>
            </a:r>
          </a:p>
        </p:txBody>
      </p:sp>
      <p:sp>
        <p:nvSpPr>
          <p:cNvPr id="3" name="Content Placeholder 2"/>
          <p:cNvSpPr>
            <a:spLocks noGrp="1"/>
          </p:cNvSpPr>
          <p:nvPr>
            <p:ph sz="quarter" idx="1"/>
          </p:nvPr>
        </p:nvSpPr>
        <p:spPr/>
        <p:txBody>
          <a:bodyPr>
            <a:normAutofit/>
          </a:bodyPr>
          <a:lstStyle/>
          <a:p>
            <a:pPr>
              <a:spcAft>
                <a:spcPts val="600"/>
              </a:spcAft>
            </a:pPr>
            <a:r>
              <a:rPr lang="en-US" dirty="0"/>
              <a:t>Present process at town hall meetings to fine tune and flesh out priorities</a:t>
            </a:r>
          </a:p>
          <a:p>
            <a:pPr>
              <a:spcAft>
                <a:spcPts val="600"/>
              </a:spcAft>
            </a:pPr>
            <a:r>
              <a:rPr lang="en-US" dirty="0"/>
              <a:t>Create focus group to draft results</a:t>
            </a:r>
          </a:p>
          <a:p>
            <a:pPr>
              <a:spcAft>
                <a:spcPts val="600"/>
              </a:spcAft>
            </a:pPr>
            <a:r>
              <a:rPr lang="en-US" dirty="0"/>
              <a:t>City/Community develop priority-based budget process by specifying priorities</a:t>
            </a:r>
          </a:p>
          <a:p>
            <a:pPr>
              <a:spcAft>
                <a:spcPts val="600"/>
              </a:spcAft>
            </a:pPr>
            <a:r>
              <a:rPr lang="en-US" dirty="0"/>
              <a:t>Survey/inform on website</a:t>
            </a:r>
          </a:p>
          <a:p>
            <a:pPr>
              <a:spcAft>
                <a:spcPts val="600"/>
              </a:spcAft>
            </a:pPr>
            <a:r>
              <a:rPr lang="en-US" dirty="0"/>
              <a:t>Confirm and test activities</a:t>
            </a:r>
          </a:p>
        </p:txBody>
      </p:sp>
      <p:sp>
        <p:nvSpPr>
          <p:cNvPr id="13314" name="AutoShape 2" descr="Image result for city of boulder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Image result for city of boulder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boulder logo.jpg"/>
          <p:cNvPicPr>
            <a:picLocks noChangeAspect="1"/>
          </p:cNvPicPr>
          <p:nvPr/>
        </p:nvPicPr>
        <p:blipFill>
          <a:blip r:embed="rId3" cstate="print"/>
          <a:stretch>
            <a:fillRect/>
          </a:stretch>
        </p:blipFill>
        <p:spPr>
          <a:xfrm>
            <a:off x="6324600" y="4343400"/>
            <a:ext cx="1428750" cy="14287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Counties</a:t>
            </a:r>
          </a:p>
        </p:txBody>
      </p:sp>
      <p:sp>
        <p:nvSpPr>
          <p:cNvPr id="3" name="Content Placeholder 2"/>
          <p:cNvSpPr>
            <a:spLocks noGrp="1"/>
          </p:cNvSpPr>
          <p:nvPr>
            <p:ph sz="quarter" idx="1"/>
          </p:nvPr>
        </p:nvSpPr>
        <p:spPr/>
        <p:txBody>
          <a:bodyPr/>
          <a:lstStyle/>
          <a:p>
            <a:r>
              <a:rPr lang="en-US" dirty="0"/>
              <a:t>County Challenges</a:t>
            </a:r>
          </a:p>
          <a:p>
            <a:r>
              <a:rPr lang="en-US" dirty="0"/>
              <a:t>What Counties Do</a:t>
            </a:r>
          </a:p>
          <a:p>
            <a:r>
              <a:rPr lang="en-US" dirty="0"/>
              <a:t>Contra Costa Mission Statement &amp; Budget Alignment</a:t>
            </a:r>
          </a:p>
        </p:txBody>
      </p:sp>
      <p:pic>
        <p:nvPicPr>
          <p:cNvPr id="4" name="Picture 3" descr="counties.png"/>
          <p:cNvPicPr>
            <a:picLocks noChangeAspect="1"/>
          </p:cNvPicPr>
          <p:nvPr/>
        </p:nvPicPr>
        <p:blipFill>
          <a:blip r:embed="rId3" cstate="print"/>
          <a:stretch>
            <a:fillRect/>
          </a:stretch>
        </p:blipFill>
        <p:spPr>
          <a:xfrm>
            <a:off x="4191000" y="3131093"/>
            <a:ext cx="2362200" cy="292604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534400" cy="758952"/>
          </a:xfrm>
        </p:spPr>
        <p:txBody>
          <a:bodyPr>
            <a:normAutofit fontScale="90000"/>
          </a:bodyPr>
          <a:lstStyle/>
          <a:p>
            <a:r>
              <a:rPr lang="en-US" dirty="0"/>
              <a:t>City to Community Process: Inclusive &amp; Socially Thriving Community</a:t>
            </a:r>
            <a:br>
              <a:rPr lang="en-US" dirty="0"/>
            </a:br>
            <a:endParaRPr lang="en-US" dirty="0"/>
          </a:p>
        </p:txBody>
      </p:sp>
      <p:sp>
        <p:nvSpPr>
          <p:cNvPr id="3" name="Content Placeholder 2"/>
          <p:cNvSpPr>
            <a:spLocks noGrp="1"/>
          </p:cNvSpPr>
          <p:nvPr>
            <p:ph sz="quarter" idx="1"/>
          </p:nvPr>
        </p:nvSpPr>
        <p:spPr/>
        <p:txBody>
          <a:bodyPr/>
          <a:lstStyle/>
          <a:p>
            <a:pPr>
              <a:buNone/>
            </a:pPr>
            <a:endParaRPr lang="en-US" dirty="0"/>
          </a:p>
        </p:txBody>
      </p:sp>
      <p:graphicFrame>
        <p:nvGraphicFramePr>
          <p:cNvPr id="4" name="Table 3"/>
          <p:cNvGraphicFramePr>
            <a:graphicFrameLocks noGrp="1"/>
          </p:cNvGraphicFramePr>
          <p:nvPr/>
        </p:nvGraphicFramePr>
        <p:xfrm>
          <a:off x="457200" y="1676400"/>
          <a:ext cx="8305800" cy="4485640"/>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370840">
                <a:tc>
                  <a:txBody>
                    <a:bodyPr/>
                    <a:lstStyle/>
                    <a:p>
                      <a:r>
                        <a:rPr lang="en-US" dirty="0"/>
                        <a:t>Initial Results</a:t>
                      </a:r>
                    </a:p>
                  </a:txBody>
                  <a:tcPr/>
                </a:tc>
                <a:tc>
                  <a:txBody>
                    <a:bodyPr/>
                    <a:lstStyle/>
                    <a:p>
                      <a:r>
                        <a:rPr lang="en-US" dirty="0"/>
                        <a:t>Community Revisions</a:t>
                      </a:r>
                    </a:p>
                  </a:txBody>
                  <a:tcPr/>
                </a:tc>
                <a:extLst>
                  <a:ext uri="{0D108BD9-81ED-4DB2-BD59-A6C34878D82A}">
                    <a16:rowId xmlns:a16="http://schemas.microsoft.com/office/drawing/2014/main" val="10000"/>
                  </a:ext>
                </a:extLst>
              </a:tr>
              <a:tr h="370840">
                <a:tc>
                  <a:txBody>
                    <a:bodyPr/>
                    <a:lstStyle/>
                    <a:p>
                      <a:r>
                        <a:rPr lang="en-US" sz="1600" dirty="0"/>
                        <a:t>Facilitates housing options to accommodate </a:t>
                      </a:r>
                      <a:r>
                        <a:rPr lang="en-US" sz="1600" b="1" dirty="0"/>
                        <a:t>residents</a:t>
                      </a:r>
                      <a:r>
                        <a:rPr lang="en-US" sz="1600" dirty="0"/>
                        <a:t> of diverse backgrounds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Facilitates housing options to accommodate a diverse community</a:t>
                      </a:r>
                    </a:p>
                  </a:txBody>
                  <a:tcPr/>
                </a:tc>
                <a:extLst>
                  <a:ext uri="{0D108BD9-81ED-4DB2-BD59-A6C34878D82A}">
                    <a16:rowId xmlns:a16="http://schemas.microsoft.com/office/drawing/2014/main" val="10001"/>
                  </a:ext>
                </a:extLst>
              </a:tr>
              <a:tr h="370840">
                <a:tc>
                  <a:txBody>
                    <a:bodyPr/>
                    <a:lstStyle/>
                    <a:p>
                      <a:r>
                        <a:rPr lang="en-US" sz="1600" dirty="0"/>
                        <a:t>Supports</a:t>
                      </a:r>
                      <a:r>
                        <a:rPr lang="en-US" sz="1600" baseline="0" dirty="0"/>
                        <a:t> the human services needs of residents &amp; partners with </a:t>
                      </a:r>
                      <a:r>
                        <a:rPr lang="en-US" sz="1600" b="1" baseline="0" dirty="0"/>
                        <a:t>nonprofit </a:t>
                      </a:r>
                      <a:r>
                        <a:rPr lang="en-US" sz="1600" baseline="0" dirty="0"/>
                        <a:t>organizations to improve the welfare of those in need</a:t>
                      </a:r>
                      <a:endParaRPr lang="en-US" sz="1600" dirty="0"/>
                    </a:p>
                  </a:txBody>
                  <a:tcPr/>
                </a:tc>
                <a:tc>
                  <a:txBody>
                    <a:bodyPr/>
                    <a:lstStyle/>
                    <a:p>
                      <a:r>
                        <a:rPr lang="en-US" sz="1600" dirty="0"/>
                        <a:t>Provides for </a:t>
                      </a:r>
                      <a:r>
                        <a:rPr lang="en-US" sz="1600" b="1" dirty="0"/>
                        <a:t>the physical and mental well-being</a:t>
                      </a:r>
                      <a:r>
                        <a:rPr lang="en-US" sz="1600" dirty="0"/>
                        <a:t> of its community members and actively partners with others to improve the welfare of those in need</a:t>
                      </a:r>
                    </a:p>
                  </a:txBody>
                  <a:tcPr/>
                </a:tc>
                <a:extLst>
                  <a:ext uri="{0D108BD9-81ED-4DB2-BD59-A6C34878D82A}">
                    <a16:rowId xmlns:a16="http://schemas.microsoft.com/office/drawing/2014/main" val="10002"/>
                  </a:ext>
                </a:extLst>
              </a:tr>
              <a:tr h="370840">
                <a:tc>
                  <a:txBody>
                    <a:bodyPr/>
                    <a:lstStyle/>
                    <a:p>
                      <a:r>
                        <a:rPr lang="en-US" sz="1600" dirty="0"/>
                        <a:t>Fosters an atmosphere of respect and inclusion for &amp;</a:t>
                      </a:r>
                      <a:r>
                        <a:rPr lang="en-US" sz="1600" baseline="0" dirty="0"/>
                        <a:t> among all members &amp; visitors of the community</a:t>
                      </a:r>
                      <a:endParaRPr lang="en-US" sz="1600" dirty="0"/>
                    </a:p>
                  </a:txBody>
                  <a:tcPr/>
                </a:tc>
                <a:tc>
                  <a:txBody>
                    <a:bodyPr/>
                    <a:lstStyle/>
                    <a:p>
                      <a:r>
                        <a:rPr lang="en-US" sz="1600" dirty="0"/>
                        <a:t>Fosters inclusion, embraces </a:t>
                      </a:r>
                      <a:r>
                        <a:rPr lang="en-US" sz="1600" b="1" dirty="0"/>
                        <a:t>diversity</a:t>
                      </a:r>
                      <a:r>
                        <a:rPr lang="en-US" sz="1600" dirty="0"/>
                        <a:t> &amp; respects </a:t>
                      </a:r>
                      <a:r>
                        <a:rPr lang="en-US" sz="1600" b="1" dirty="0"/>
                        <a:t>human</a:t>
                      </a:r>
                      <a:r>
                        <a:rPr lang="en-US" sz="1600" b="1" baseline="0" dirty="0"/>
                        <a:t> rights</a:t>
                      </a:r>
                      <a:endParaRPr lang="en-US" sz="1600" b="1" dirty="0"/>
                    </a:p>
                  </a:txBody>
                  <a:tcPr/>
                </a:tc>
                <a:extLst>
                  <a:ext uri="{0D108BD9-81ED-4DB2-BD59-A6C34878D82A}">
                    <a16:rowId xmlns:a16="http://schemas.microsoft.com/office/drawing/2014/main" val="10003"/>
                  </a:ext>
                </a:extLst>
              </a:tr>
              <a:tr h="370840">
                <a:tc>
                  <a:txBody>
                    <a:bodyPr/>
                    <a:lstStyle/>
                    <a:p>
                      <a:r>
                        <a:rPr lang="en-US" sz="1600" dirty="0"/>
                        <a:t>Cultivates </a:t>
                      </a:r>
                      <a:r>
                        <a:rPr lang="en-US" sz="1600" b="1" dirty="0"/>
                        <a:t>an atmosphere </a:t>
                      </a:r>
                      <a:r>
                        <a:rPr lang="en-US" sz="1600" dirty="0"/>
                        <a:t>in which a wide range of cultural, educational &amp; social opportunities are available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Cultivates a wide range of </a:t>
                      </a:r>
                      <a:r>
                        <a:rPr lang="en-US" sz="1600" b="1" dirty="0"/>
                        <a:t>recreational, </a:t>
                      </a:r>
                      <a:r>
                        <a:rPr lang="en-US" sz="1600" dirty="0"/>
                        <a:t>cultural, educational &amp; social opportunities</a:t>
                      </a:r>
                    </a:p>
                    <a:p>
                      <a:endParaRPr lang="en-US" sz="1600" dirty="0"/>
                    </a:p>
                  </a:txBody>
                  <a:tcPr/>
                </a:tc>
                <a:extLst>
                  <a:ext uri="{0D108BD9-81ED-4DB2-BD59-A6C34878D82A}">
                    <a16:rowId xmlns:a16="http://schemas.microsoft.com/office/drawing/2014/main" val="10004"/>
                  </a:ext>
                </a:extLst>
              </a:tr>
              <a:tr h="370840">
                <a:tc>
                  <a:txBody>
                    <a:bodyPr/>
                    <a:lstStyle/>
                    <a:p>
                      <a:endParaRPr lang="en-US" sz="1600"/>
                    </a:p>
                  </a:txBody>
                  <a:tcPr/>
                </a:tc>
                <a:tc>
                  <a:txBody>
                    <a:bodyPr/>
                    <a:lstStyle/>
                    <a:p>
                      <a:r>
                        <a:rPr lang="en-US" sz="1600" dirty="0"/>
                        <a:t>Manages growth through well-planned development that promotes community &amp; values open spaces</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Build into Budget</a:t>
            </a:r>
          </a:p>
        </p:txBody>
      </p:sp>
      <p:graphicFrame>
        <p:nvGraphicFramePr>
          <p:cNvPr id="4" name="Content Placeholder 3"/>
          <p:cNvGraphicFramePr>
            <a:graphicFrameLocks noGrp="1"/>
          </p:cNvGraphicFramePr>
          <p:nvPr>
            <p:ph sz="quarter" idx="1"/>
          </p:nvPr>
        </p:nvGraphicFramePr>
        <p:xfrm>
          <a:off x="304800" y="1600200"/>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Priority-Based Budgeting in Placer County</a:t>
            </a:r>
          </a:p>
        </p:txBody>
      </p:sp>
      <p:sp>
        <p:nvSpPr>
          <p:cNvPr id="3" name="Content Placeholder 2"/>
          <p:cNvSpPr>
            <a:spLocks noGrp="1"/>
          </p:cNvSpPr>
          <p:nvPr>
            <p:ph sz="quarter" idx="1"/>
          </p:nvPr>
        </p:nvSpPr>
        <p:spPr/>
        <p:txBody>
          <a:bodyPr/>
          <a:lstStyle/>
          <a:p>
            <a:r>
              <a:rPr lang="en-US" dirty="0"/>
              <a:t>Priority-Based Budgeting is a way for local governments to </a:t>
            </a:r>
            <a:r>
              <a:rPr lang="en-US" u="sng" dirty="0"/>
              <a:t>spend within their means </a:t>
            </a:r>
            <a:r>
              <a:rPr lang="en-US" dirty="0"/>
              <a:t>while continuously </a:t>
            </a:r>
            <a:r>
              <a:rPr lang="en-US" u="sng" dirty="0"/>
              <a:t>focusing on results </a:t>
            </a:r>
            <a:r>
              <a:rPr lang="en-US" dirty="0"/>
              <a:t>most </a:t>
            </a:r>
            <a:r>
              <a:rPr lang="en-US" u="sng" dirty="0"/>
              <a:t>relevant to their communities</a:t>
            </a:r>
            <a:r>
              <a:rPr lang="en-US" dirty="0"/>
              <a:t>, and focusing on the programs that influence those results to the highest degree possible.</a:t>
            </a:r>
          </a:p>
        </p:txBody>
      </p:sp>
      <p:pic>
        <p:nvPicPr>
          <p:cNvPr id="4" name="Picture 3" descr="placer logo.jpg"/>
          <p:cNvPicPr>
            <a:picLocks noChangeAspect="1"/>
          </p:cNvPicPr>
          <p:nvPr/>
        </p:nvPicPr>
        <p:blipFill>
          <a:blip r:embed="rId3" cstate="print"/>
          <a:stretch>
            <a:fillRect/>
          </a:stretch>
        </p:blipFill>
        <p:spPr>
          <a:xfrm>
            <a:off x="3352800" y="4191000"/>
            <a:ext cx="1403350" cy="14478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Priority-Based Budgeting…</a:t>
            </a:r>
          </a:p>
        </p:txBody>
      </p:sp>
      <p:sp>
        <p:nvSpPr>
          <p:cNvPr id="3" name="Content Placeholder 2"/>
          <p:cNvSpPr>
            <a:spLocks noGrp="1"/>
          </p:cNvSpPr>
          <p:nvPr>
            <p:ph sz="quarter" idx="1"/>
          </p:nvPr>
        </p:nvSpPr>
        <p:spPr/>
        <p:txBody>
          <a:bodyPr/>
          <a:lstStyle/>
          <a:p>
            <a:r>
              <a:rPr lang="en-US" dirty="0"/>
              <a:t>Seeks to better allocate scarce resources</a:t>
            </a:r>
          </a:p>
          <a:p>
            <a:r>
              <a:rPr lang="en-US" dirty="0"/>
              <a:t>Allocates resources based on services and programs rather than departments</a:t>
            </a:r>
          </a:p>
          <a:p>
            <a:r>
              <a:rPr lang="en-US" dirty="0"/>
              <a:t>Involves community by acting from what community identifies as important</a:t>
            </a:r>
          </a:p>
          <a:p>
            <a:r>
              <a:rPr lang="en-US" dirty="0"/>
              <a:t>Transparently communicates to public what services and program cost</a:t>
            </a:r>
          </a:p>
          <a:p>
            <a:r>
              <a:rPr lang="en-US" dirty="0"/>
              <a:t>Uses a “Compelling Public Value” lens to align funding and resources to priority programs and services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Placer County Coordinating Council</a:t>
            </a:r>
          </a:p>
        </p:txBody>
      </p:sp>
      <p:sp>
        <p:nvSpPr>
          <p:cNvPr id="3" name="Content Placeholder 2"/>
          <p:cNvSpPr>
            <a:spLocks noGrp="1"/>
          </p:cNvSpPr>
          <p:nvPr>
            <p:ph sz="quarter" idx="1"/>
          </p:nvPr>
        </p:nvSpPr>
        <p:spPr/>
        <p:txBody>
          <a:bodyPr/>
          <a:lstStyle/>
          <a:p>
            <a:r>
              <a:rPr lang="en-US" dirty="0"/>
              <a:t>Includes all County departments led by the County Administrator</a:t>
            </a:r>
          </a:p>
          <a:p>
            <a:r>
              <a:rPr lang="en-US" dirty="0"/>
              <a:t>Each department develops an inventory of what they do and Council translates this into what County does</a:t>
            </a:r>
          </a:p>
          <a:p>
            <a:r>
              <a:rPr lang="en-US"/>
              <a:t>Removes departmental </a:t>
            </a:r>
            <a:r>
              <a:rPr lang="en-US" dirty="0"/>
              <a:t>focus and transitions to service focus</a:t>
            </a:r>
          </a:p>
          <a:p>
            <a:r>
              <a:rPr lang="en-US" dirty="0"/>
              <a:t>Realigning staff to program focus</a:t>
            </a:r>
          </a:p>
        </p:txBody>
      </p:sp>
      <p:pic>
        <p:nvPicPr>
          <p:cNvPr id="4" name="Picture 3" descr="placer logo.jpg"/>
          <p:cNvPicPr>
            <a:picLocks noChangeAspect="1"/>
          </p:cNvPicPr>
          <p:nvPr/>
        </p:nvPicPr>
        <p:blipFill>
          <a:blip r:embed="rId3" cstate="print"/>
          <a:stretch>
            <a:fillRect/>
          </a:stretch>
        </p:blipFill>
        <p:spPr>
          <a:xfrm>
            <a:off x="6705600" y="4495800"/>
            <a:ext cx="1403350" cy="14478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Priority-Based Budgeting in Placer County</a:t>
            </a:r>
          </a:p>
        </p:txBody>
      </p:sp>
      <p:pic>
        <p:nvPicPr>
          <p:cNvPr id="5122" name="Picture 2"/>
          <p:cNvPicPr>
            <a:picLocks noGrp="1" noChangeAspect="1" noChangeArrowheads="1"/>
          </p:cNvPicPr>
          <p:nvPr>
            <p:ph sz="quarter" idx="1"/>
          </p:nvPr>
        </p:nvPicPr>
        <p:blipFill>
          <a:blip r:embed="rId3" cstate="print"/>
          <a:srcRect/>
          <a:stretch>
            <a:fillRect/>
          </a:stretch>
        </p:blipFill>
        <p:spPr bwMode="auto">
          <a:xfrm>
            <a:off x="1238736" y="1527175"/>
            <a:ext cx="6630016" cy="4572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Placer County Next Steps</a:t>
            </a:r>
          </a:p>
        </p:txBody>
      </p:sp>
      <p:sp>
        <p:nvSpPr>
          <p:cNvPr id="3" name="Content Placeholder 2"/>
          <p:cNvSpPr>
            <a:spLocks noGrp="1"/>
          </p:cNvSpPr>
          <p:nvPr>
            <p:ph sz="quarter" idx="1"/>
          </p:nvPr>
        </p:nvSpPr>
        <p:spPr>
          <a:xfrm>
            <a:off x="301752" y="1828800"/>
            <a:ext cx="8503920" cy="4270248"/>
          </a:xfrm>
        </p:spPr>
        <p:txBody>
          <a:bodyPr/>
          <a:lstStyle/>
          <a:p>
            <a:pPr>
              <a:spcAft>
                <a:spcPts val="600"/>
              </a:spcAft>
            </a:pPr>
            <a:r>
              <a:rPr lang="en-US" dirty="0"/>
              <a:t>Launching software to support new budget/staffing  </a:t>
            </a:r>
          </a:p>
          <a:p>
            <a:pPr>
              <a:spcAft>
                <a:spcPts val="600"/>
              </a:spcAft>
            </a:pPr>
            <a:r>
              <a:rPr lang="en-US" dirty="0"/>
              <a:t>Launching Community Outreach Plan to learn what community expects County to achieve</a:t>
            </a:r>
          </a:p>
          <a:p>
            <a:pPr>
              <a:spcAft>
                <a:spcPts val="600"/>
              </a:spcAft>
            </a:pPr>
            <a:r>
              <a:rPr lang="en-US" dirty="0"/>
              <a:t>Communicate new programs/services tied to new goals</a:t>
            </a:r>
          </a:p>
        </p:txBody>
      </p:sp>
      <p:pic>
        <p:nvPicPr>
          <p:cNvPr id="4" name="Picture 3" descr="placer logo.jpg"/>
          <p:cNvPicPr>
            <a:picLocks noChangeAspect="1"/>
          </p:cNvPicPr>
          <p:nvPr/>
        </p:nvPicPr>
        <p:blipFill>
          <a:blip r:embed="rId3" cstate="print"/>
          <a:stretch>
            <a:fillRect/>
          </a:stretch>
        </p:blipFill>
        <p:spPr>
          <a:xfrm>
            <a:off x="3733800" y="4343400"/>
            <a:ext cx="1403350" cy="14478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March 27, 1-5</a:t>
            </a:r>
          </a:p>
        </p:txBody>
      </p:sp>
      <p:sp>
        <p:nvSpPr>
          <p:cNvPr id="3" name="Content Placeholder 2"/>
          <p:cNvSpPr>
            <a:spLocks noGrp="1"/>
          </p:cNvSpPr>
          <p:nvPr>
            <p:ph sz="quarter" idx="1"/>
          </p:nvPr>
        </p:nvSpPr>
        <p:spPr>
          <a:xfrm>
            <a:off x="228600" y="1676400"/>
            <a:ext cx="8503920" cy="4572000"/>
          </a:xfrm>
        </p:spPr>
        <p:txBody>
          <a:bodyPr/>
          <a:lstStyle/>
          <a:p>
            <a:pPr>
              <a:spcAft>
                <a:spcPts val="600"/>
              </a:spcAft>
            </a:pPr>
            <a:r>
              <a:rPr lang="en-US" dirty="0"/>
              <a:t>Pressing questions from today</a:t>
            </a:r>
          </a:p>
          <a:p>
            <a:pPr>
              <a:spcAft>
                <a:spcPts val="600"/>
              </a:spcAft>
            </a:pPr>
            <a:r>
              <a:rPr lang="en-US" dirty="0"/>
              <a:t>Issues to consider</a:t>
            </a:r>
          </a:p>
          <a:p>
            <a:pPr>
              <a:spcAft>
                <a:spcPts val="600"/>
              </a:spcAft>
            </a:pPr>
            <a:r>
              <a:rPr lang="en-US" dirty="0"/>
              <a:t>What peaked your curiosity for further discussion?</a:t>
            </a:r>
          </a:p>
          <a:p>
            <a:pPr>
              <a:spcAft>
                <a:spcPts val="600"/>
              </a:spcAft>
            </a:pPr>
            <a:r>
              <a:rPr lang="en-US" dirty="0"/>
              <a:t>What do you want to make sure we cover next time?</a:t>
            </a:r>
          </a:p>
          <a:p>
            <a:pPr>
              <a:spcAft>
                <a:spcPts val="600"/>
              </a:spcAft>
            </a:pPr>
            <a:r>
              <a:rPr lang="en-US" dirty="0"/>
              <a:t>Begin to plan ask &amp; strategies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Not Easy Being A County!</a:t>
            </a:r>
          </a:p>
        </p:txBody>
      </p:sp>
      <p:sp>
        <p:nvSpPr>
          <p:cNvPr id="3" name="Content Placeholder 2"/>
          <p:cNvSpPr>
            <a:spLocks noGrp="1"/>
          </p:cNvSpPr>
          <p:nvPr>
            <p:ph sz="quarter" idx="1"/>
          </p:nvPr>
        </p:nvSpPr>
        <p:spPr/>
        <p:txBody>
          <a:bodyPr/>
          <a:lstStyle/>
          <a:p>
            <a:pPr>
              <a:spcAft>
                <a:spcPts val="600"/>
              </a:spcAft>
            </a:pPr>
            <a:r>
              <a:rPr lang="en-US" dirty="0"/>
              <a:t>Less Revenue Generating Authority Than Other Entities</a:t>
            </a:r>
          </a:p>
          <a:p>
            <a:pPr>
              <a:spcAft>
                <a:spcPts val="600"/>
              </a:spcAft>
            </a:pPr>
            <a:r>
              <a:rPr lang="en-US" dirty="0"/>
              <a:t>More Mandates – Not Always Funded</a:t>
            </a:r>
          </a:p>
          <a:p>
            <a:pPr>
              <a:spcAft>
                <a:spcPts val="600"/>
              </a:spcAft>
            </a:pPr>
            <a:r>
              <a:rPr lang="en-US" dirty="0"/>
              <a:t>General Law Counties Have More Restrictions Than Charter Counties</a:t>
            </a:r>
          </a:p>
          <a:p>
            <a:pPr>
              <a:spcAft>
                <a:spcPts val="600"/>
              </a:spcAft>
            </a:pPr>
            <a:r>
              <a:rPr lang="en-US" dirty="0"/>
              <a:t>Charter Counties Can Contract Out More Services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&amp; County Responsibilities</a:t>
            </a:r>
          </a:p>
        </p:txBody>
      </p:sp>
      <p:sp>
        <p:nvSpPr>
          <p:cNvPr id="3" name="Content Placeholder 2"/>
          <p:cNvSpPr>
            <a:spLocks noGrp="1"/>
          </p:cNvSpPr>
          <p:nvPr>
            <p:ph sz="quarter" idx="1"/>
          </p:nvPr>
        </p:nvSpPr>
        <p:spPr/>
        <p:txBody>
          <a:bodyPr>
            <a:normAutofit fontScale="92500" lnSpcReduction="10000"/>
          </a:bodyPr>
          <a:lstStyle/>
          <a:p>
            <a:r>
              <a:rPr lang="en-US" dirty="0"/>
              <a:t>Absolute Mandate:  Jail/Corrections, </a:t>
            </a:r>
            <a:r>
              <a:rPr lang="en-US" dirty="0" err="1"/>
              <a:t>CalWORKs</a:t>
            </a:r>
            <a:r>
              <a:rPr lang="en-US" dirty="0"/>
              <a:t>, Public Defender, Elections, Property Assessment, Child Welfare Services, Communicable Disease Control</a:t>
            </a:r>
          </a:p>
          <a:p>
            <a:pPr>
              <a:spcAft>
                <a:spcPts val="600"/>
              </a:spcAft>
            </a:pPr>
            <a:r>
              <a:rPr lang="en-US" dirty="0"/>
              <a:t>Mandate with Discretion:  Surveyor, Weights &amp; Measures, Adult Protection, Sheriff Patrol, County General Plan, Medically Indigent Adults, Probation, Behavioral Health Services, General Assistance</a:t>
            </a:r>
          </a:p>
          <a:p>
            <a:r>
              <a:rPr lang="en-US" dirty="0"/>
              <a:t>Discretionary Necessity: Senior Nutrition, Child Abuse, Homeless, Veterans, Disaster Planning, Libraries, Head Start</a:t>
            </a:r>
          </a:p>
          <a:p>
            <a:r>
              <a:rPr lang="en-US" dirty="0"/>
              <a:t>Discretionary:  Contingency, Economic Development, Capital Projects, Administration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County Services</a:t>
            </a:r>
          </a:p>
        </p:txBody>
      </p:sp>
      <p:sp>
        <p:nvSpPr>
          <p:cNvPr id="3" name="Content Placeholder 2"/>
          <p:cNvSpPr>
            <a:spLocks noGrp="1"/>
          </p:cNvSpPr>
          <p:nvPr>
            <p:ph sz="quarter" idx="1"/>
          </p:nvPr>
        </p:nvSpPr>
        <p:spPr>
          <a:xfrm>
            <a:off x="228600" y="1676400"/>
            <a:ext cx="8503920" cy="4572000"/>
          </a:xfrm>
        </p:spPr>
        <p:txBody>
          <a:bodyPr numCol="3">
            <a:normAutofit fontScale="32500" lnSpcReduction="20000"/>
          </a:bodyPr>
          <a:lstStyle/>
          <a:p>
            <a:r>
              <a:rPr lang="en-US" b="1" dirty="0"/>
              <a:t>Board of Supervisors (M/D)</a:t>
            </a:r>
            <a:endParaRPr lang="en-US" dirty="0"/>
          </a:p>
          <a:p>
            <a:r>
              <a:rPr lang="en-US" b="1" dirty="0"/>
              <a:t>Capital Improvements (D)</a:t>
            </a:r>
          </a:p>
          <a:p>
            <a:r>
              <a:rPr lang="en-US" b="1" dirty="0"/>
              <a:t>Contingency Reserve (D)</a:t>
            </a:r>
          </a:p>
          <a:p>
            <a:r>
              <a:rPr lang="en-US" b="1" dirty="0"/>
              <a:t>Information Technology (D)</a:t>
            </a:r>
          </a:p>
          <a:p>
            <a:r>
              <a:rPr lang="en-US" b="1" dirty="0"/>
              <a:t>Sheriff</a:t>
            </a:r>
          </a:p>
          <a:p>
            <a:r>
              <a:rPr lang="en-US" dirty="0"/>
              <a:t>♦ Coroner (M/D)</a:t>
            </a:r>
          </a:p>
          <a:p>
            <a:r>
              <a:rPr lang="en-US" dirty="0"/>
              <a:t>♦ Patrol/Traffic Safety (M/D)</a:t>
            </a:r>
          </a:p>
          <a:p>
            <a:r>
              <a:rPr lang="en-US" dirty="0"/>
              <a:t>♦ County Jail (M/D)</a:t>
            </a:r>
          </a:p>
          <a:p>
            <a:r>
              <a:rPr lang="en-US" dirty="0"/>
              <a:t>♦ Emergency Services (D)</a:t>
            </a:r>
          </a:p>
          <a:p>
            <a:r>
              <a:rPr lang="en-US" dirty="0"/>
              <a:t>♦ Gang Unit (D)</a:t>
            </a:r>
          </a:p>
          <a:p>
            <a:r>
              <a:rPr lang="en-US" dirty="0"/>
              <a:t>♦ Animal Control (M/D)</a:t>
            </a:r>
          </a:p>
          <a:p>
            <a:r>
              <a:rPr lang="en-US" b="1" dirty="0"/>
              <a:t>Probation</a:t>
            </a:r>
          </a:p>
          <a:p>
            <a:r>
              <a:rPr lang="en-US" dirty="0"/>
              <a:t>♦ Probation-Parole (M/D)</a:t>
            </a:r>
          </a:p>
          <a:p>
            <a:r>
              <a:rPr lang="en-US" dirty="0"/>
              <a:t>♦ Juvenile Facilities (M)</a:t>
            </a:r>
          </a:p>
          <a:p>
            <a:r>
              <a:rPr lang="en-US" b="1" dirty="0"/>
              <a:t>Public Defender (M/D)</a:t>
            </a:r>
            <a:endParaRPr lang="en-US" dirty="0"/>
          </a:p>
          <a:p>
            <a:r>
              <a:rPr lang="en-US" b="1" dirty="0"/>
              <a:t>District Attorney (M/D)</a:t>
            </a:r>
            <a:endParaRPr lang="en-US" dirty="0"/>
          </a:p>
          <a:p>
            <a:r>
              <a:rPr lang="en-US" b="1" dirty="0"/>
              <a:t>Fire District (M/D)</a:t>
            </a:r>
          </a:p>
          <a:p>
            <a:r>
              <a:rPr lang="en-US" b="1" dirty="0"/>
              <a:t>Employment &amp; Human Services</a:t>
            </a:r>
          </a:p>
          <a:p>
            <a:r>
              <a:rPr lang="en-US" dirty="0"/>
              <a:t>♦ ILSP (M/D)</a:t>
            </a:r>
          </a:p>
          <a:p>
            <a:r>
              <a:rPr lang="en-US" dirty="0"/>
              <a:t> ♦ Workforce Development (M)</a:t>
            </a:r>
          </a:p>
          <a:p>
            <a:r>
              <a:rPr lang="en-US" dirty="0"/>
              <a:t>♦ Child Welfare Services (M)</a:t>
            </a:r>
          </a:p>
          <a:p>
            <a:r>
              <a:rPr lang="en-US" dirty="0"/>
              <a:t>♦ Adult Protective Services (M/D)</a:t>
            </a:r>
          </a:p>
          <a:p>
            <a:r>
              <a:rPr lang="en-US" dirty="0"/>
              <a:t>♦ </a:t>
            </a:r>
            <a:r>
              <a:rPr lang="en-US" dirty="0" err="1"/>
              <a:t>CalWORKs</a:t>
            </a:r>
            <a:r>
              <a:rPr lang="en-US" dirty="0"/>
              <a:t> (M)</a:t>
            </a:r>
          </a:p>
          <a:p>
            <a:r>
              <a:rPr lang="en-US" dirty="0"/>
              <a:t>♦ </a:t>
            </a:r>
            <a:r>
              <a:rPr lang="en-US" dirty="0" err="1"/>
              <a:t>CalFresh</a:t>
            </a:r>
            <a:r>
              <a:rPr lang="en-US" dirty="0"/>
              <a:t> (M)</a:t>
            </a:r>
          </a:p>
          <a:p>
            <a:r>
              <a:rPr lang="en-US" dirty="0"/>
              <a:t>♦ General Assistance (M/D)</a:t>
            </a:r>
          </a:p>
          <a:p>
            <a:r>
              <a:rPr lang="en-US" dirty="0"/>
              <a:t>♦ Medi-Cal Eligibility and Services (M)</a:t>
            </a:r>
          </a:p>
          <a:p>
            <a:r>
              <a:rPr lang="en-US" dirty="0"/>
              <a:t>♦ In-Home Supportive Services (M)</a:t>
            </a:r>
          </a:p>
          <a:p>
            <a:r>
              <a:rPr lang="en-US" dirty="0"/>
              <a:t>♦ Head Start (D)</a:t>
            </a:r>
          </a:p>
          <a:p>
            <a:r>
              <a:rPr lang="en-US" dirty="0"/>
              <a:t>♦ Adoption/Foster Assistance (M)</a:t>
            </a:r>
          </a:p>
          <a:p>
            <a:r>
              <a:rPr lang="en-US" dirty="0"/>
              <a:t>♦ Community Action Program (D/M)</a:t>
            </a:r>
          </a:p>
          <a:p>
            <a:r>
              <a:rPr lang="en-US" b="1" dirty="0"/>
              <a:t>Child Support Services (M)</a:t>
            </a:r>
            <a:endParaRPr lang="en-US" dirty="0"/>
          </a:p>
          <a:p>
            <a:r>
              <a:rPr lang="en-US" dirty="0"/>
              <a:t>♦ Consumer Protection (D)</a:t>
            </a:r>
          </a:p>
          <a:p>
            <a:r>
              <a:rPr lang="en-US" dirty="0"/>
              <a:t>♦ Environmental/OSHA (D)</a:t>
            </a:r>
          </a:p>
          <a:p>
            <a:r>
              <a:rPr lang="en-US" b="1" dirty="0"/>
              <a:t>Health Services</a:t>
            </a:r>
          </a:p>
          <a:p>
            <a:r>
              <a:rPr lang="en-US" dirty="0"/>
              <a:t>♦ Hospital &amp; Emergency Care (M)</a:t>
            </a:r>
          </a:p>
          <a:p>
            <a:r>
              <a:rPr lang="en-US" dirty="0"/>
              <a:t>♦ Emergency Medical Services (M)</a:t>
            </a:r>
          </a:p>
          <a:p>
            <a:r>
              <a:rPr lang="en-US" dirty="0"/>
              <a:t>♦ Hospital Capital Project (D)</a:t>
            </a:r>
          </a:p>
          <a:p>
            <a:r>
              <a:rPr lang="en-US" dirty="0"/>
              <a:t>♦ County Health Plan (D/M)</a:t>
            </a:r>
          </a:p>
          <a:p>
            <a:r>
              <a:rPr lang="en-US" b="1" dirty="0"/>
              <a:t>Behavioral Health</a:t>
            </a:r>
          </a:p>
          <a:p>
            <a:r>
              <a:rPr lang="en-US" dirty="0"/>
              <a:t>♦ Alcohol &amp; Substance Abuse Programs (D)</a:t>
            </a:r>
          </a:p>
          <a:p>
            <a:r>
              <a:rPr lang="en-US" dirty="0"/>
              <a:t>♦ Mental Health Services (M/D)</a:t>
            </a:r>
          </a:p>
          <a:p>
            <a:r>
              <a:rPr lang="en-US" dirty="0"/>
              <a:t>♦ Prevention Programs (D)</a:t>
            </a:r>
          </a:p>
          <a:p>
            <a:r>
              <a:rPr lang="en-US" dirty="0"/>
              <a:t>♦ Homeless Assistance (D)</a:t>
            </a:r>
          </a:p>
          <a:p>
            <a:r>
              <a:rPr lang="en-US" b="1" dirty="0"/>
              <a:t>Public Health</a:t>
            </a:r>
            <a:endParaRPr lang="en-US" dirty="0"/>
          </a:p>
          <a:p>
            <a:r>
              <a:rPr lang="en-US" dirty="0"/>
              <a:t>♦ Senior Nutrition (D)</a:t>
            </a:r>
          </a:p>
          <a:p>
            <a:r>
              <a:rPr lang="en-US" dirty="0"/>
              <a:t>♦ HIV/AID &amp; STD (M/D)</a:t>
            </a:r>
          </a:p>
          <a:p>
            <a:r>
              <a:rPr lang="en-US" dirty="0"/>
              <a:t>♦ Public Health Clinics (D)</a:t>
            </a:r>
          </a:p>
          <a:p>
            <a:r>
              <a:rPr lang="en-US" dirty="0"/>
              <a:t>♦ Environmental Health (M)</a:t>
            </a:r>
          </a:p>
          <a:p>
            <a:r>
              <a:rPr lang="en-US" dirty="0"/>
              <a:t>♦ Hazardous Materials Monitoring (M)</a:t>
            </a:r>
          </a:p>
          <a:p>
            <a:r>
              <a:rPr lang="en-US" dirty="0"/>
              <a:t>♦ Health Education Programs (M/D)</a:t>
            </a:r>
          </a:p>
          <a:p>
            <a:r>
              <a:rPr lang="en-US" b="1" dirty="0"/>
              <a:t>Health Detention Programs</a:t>
            </a:r>
          </a:p>
          <a:p>
            <a:r>
              <a:rPr lang="en-US" dirty="0"/>
              <a:t>♦ Detention Programs (M)</a:t>
            </a:r>
          </a:p>
          <a:p>
            <a:r>
              <a:rPr lang="en-US" dirty="0"/>
              <a:t>♦ Conservatorship/Guardianship (M)</a:t>
            </a:r>
          </a:p>
          <a:p>
            <a:r>
              <a:rPr lang="en-US" dirty="0"/>
              <a:t>♦ California Children’s Services (M)</a:t>
            </a:r>
          </a:p>
          <a:p>
            <a:r>
              <a:rPr lang="en-US" b="1" dirty="0"/>
              <a:t>Veterans Services (D)</a:t>
            </a:r>
            <a:endParaRPr lang="en-US" dirty="0"/>
          </a:p>
          <a:p>
            <a:r>
              <a:rPr lang="en-US" b="1" dirty="0"/>
              <a:t>County Administrative Office (M/D)</a:t>
            </a:r>
            <a:endParaRPr lang="en-US" dirty="0"/>
          </a:p>
          <a:p>
            <a:r>
              <a:rPr lang="en-US" dirty="0"/>
              <a:t>♦ Economic Development (D)</a:t>
            </a:r>
          </a:p>
          <a:p>
            <a:r>
              <a:rPr lang="en-US" b="1" dirty="0"/>
              <a:t>County Counsel (M/D)</a:t>
            </a:r>
          </a:p>
          <a:p>
            <a:r>
              <a:rPr lang="en-US" dirty="0"/>
              <a:t>♦ Child Protective Services (M)</a:t>
            </a:r>
          </a:p>
          <a:p>
            <a:r>
              <a:rPr lang="en-US" dirty="0"/>
              <a:t>♦ General Law/Risk Management, Civil Litigation</a:t>
            </a:r>
          </a:p>
          <a:p>
            <a:r>
              <a:rPr lang="en-US" b="1" dirty="0"/>
              <a:t>County Clerk/Recorder (M)</a:t>
            </a:r>
          </a:p>
          <a:p>
            <a:r>
              <a:rPr lang="en-US" dirty="0"/>
              <a:t>♦ Elections/Voter Registration (M)</a:t>
            </a:r>
          </a:p>
          <a:p>
            <a:r>
              <a:rPr lang="en-US" dirty="0"/>
              <a:t>♦ Marriage, Death Records, Passports</a:t>
            </a:r>
          </a:p>
          <a:p>
            <a:r>
              <a:rPr lang="en-US" dirty="0"/>
              <a:t>♦ LAFCO </a:t>
            </a:r>
          </a:p>
          <a:p>
            <a:r>
              <a:rPr lang="en-US" b="1" dirty="0"/>
              <a:t>Libraries (D)</a:t>
            </a:r>
          </a:p>
          <a:p>
            <a:r>
              <a:rPr lang="en-US" dirty="0"/>
              <a:t>♦ Public Library Branches</a:t>
            </a:r>
          </a:p>
          <a:p>
            <a:r>
              <a:rPr lang="en-US" dirty="0"/>
              <a:t>♦ Literacy Program</a:t>
            </a:r>
          </a:p>
          <a:p>
            <a:r>
              <a:rPr lang="en-US" b="1" dirty="0"/>
              <a:t>Assessor/Auditor (M/D)</a:t>
            </a:r>
          </a:p>
          <a:p>
            <a:r>
              <a:rPr lang="en-US" dirty="0"/>
              <a:t>♦ Property Tax Calculation and Distribution</a:t>
            </a:r>
          </a:p>
          <a:p>
            <a:r>
              <a:rPr lang="en-US" dirty="0"/>
              <a:t>♦ Property Assessment</a:t>
            </a:r>
          </a:p>
          <a:p>
            <a:r>
              <a:rPr lang="en-US" dirty="0"/>
              <a:t>♦ Agency Audits</a:t>
            </a:r>
          </a:p>
          <a:p>
            <a:r>
              <a:rPr lang="en-US" b="1" dirty="0"/>
              <a:t>Treasurer – Tax Collector (M)</a:t>
            </a:r>
          </a:p>
          <a:p>
            <a:r>
              <a:rPr lang="en-US" dirty="0"/>
              <a:t>♦ Collection and Investment of Public Funds</a:t>
            </a:r>
          </a:p>
          <a:p>
            <a:r>
              <a:rPr lang="en-US" b="1" dirty="0"/>
              <a:t>Agriculture Department (M/D)</a:t>
            </a:r>
          </a:p>
          <a:p>
            <a:r>
              <a:rPr lang="en-US" dirty="0"/>
              <a:t>♦ Agriculture Law, Regulatory Enforcement</a:t>
            </a:r>
          </a:p>
          <a:p>
            <a:r>
              <a:rPr lang="en-US" dirty="0"/>
              <a:t>♦ Weights &amp; Measures Enforcement</a:t>
            </a:r>
          </a:p>
          <a:p>
            <a:r>
              <a:rPr lang="en-US" dirty="0"/>
              <a:t>♦ Pesticide Use Regulation</a:t>
            </a:r>
          </a:p>
          <a:p>
            <a:r>
              <a:rPr lang="en-US" dirty="0"/>
              <a:t>♦ Ranch, Farm and Garden Programs </a:t>
            </a:r>
          </a:p>
          <a:p>
            <a:r>
              <a:rPr lang="en-US" b="1" dirty="0"/>
              <a:t>Public Works Department (M/D)</a:t>
            </a:r>
          </a:p>
          <a:p>
            <a:r>
              <a:rPr lang="en-US" dirty="0"/>
              <a:t>♦ County Roads &amp;Transit</a:t>
            </a:r>
          </a:p>
          <a:p>
            <a:r>
              <a:rPr lang="en-US" dirty="0"/>
              <a:t>♦ Flood control</a:t>
            </a:r>
          </a:p>
          <a:p>
            <a:r>
              <a:rPr lang="en-US" b="1" dirty="0"/>
              <a:t>Conservation &amp; Development (M/D)</a:t>
            </a:r>
          </a:p>
          <a:p>
            <a:r>
              <a:rPr lang="en-US" dirty="0"/>
              <a:t>♦ Land/Transportation Planning</a:t>
            </a:r>
          </a:p>
          <a:p>
            <a:r>
              <a:rPr lang="en-US" dirty="0"/>
              <a:t>♦ Development Business Services (D)</a:t>
            </a:r>
          </a:p>
          <a:p>
            <a:r>
              <a:rPr lang="en-US" dirty="0"/>
              <a:t>♦ CDBG (D)</a:t>
            </a:r>
          </a:p>
          <a:p>
            <a:r>
              <a:rPr lang="en-US" dirty="0"/>
              <a:t>♦ Successor Agency (D)</a:t>
            </a:r>
          </a:p>
          <a:p>
            <a:r>
              <a:rPr lang="en-US" dirty="0"/>
              <a:t>♦ Building Inspections, Code Enforcement (M/D)</a:t>
            </a:r>
          </a:p>
          <a:p>
            <a:r>
              <a:rPr lang="en-US" dirty="0"/>
              <a:t>♦ Permits (M/D)</a:t>
            </a:r>
          </a:p>
          <a:p>
            <a:r>
              <a:rPr lang="en-US" dirty="0"/>
              <a:t>♦ Weatherization, Clean Water, Rental Inspection , Vehicle Abatement(D)</a:t>
            </a:r>
          </a:p>
          <a:p>
            <a:r>
              <a:rPr lang="en-US" dirty="0"/>
              <a:t>♦ HUD Grants (D)</a:t>
            </a:r>
          </a:p>
          <a:p>
            <a:r>
              <a:rPr lang="en-US" b="1" dirty="0"/>
              <a:t>Water &amp; Resource Conservation (M/D)</a:t>
            </a:r>
          </a:p>
          <a:p>
            <a:r>
              <a:rPr lang="en-US" dirty="0"/>
              <a:t>♦ Manage and Conserve Water and Other</a:t>
            </a:r>
          </a:p>
          <a:p>
            <a:r>
              <a:rPr lang="en-US" dirty="0"/>
              <a:t>Resources</a:t>
            </a:r>
          </a:p>
          <a:p>
            <a:endParaRPr lang="en-US" dirty="0"/>
          </a:p>
          <a:p>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 Vision, Values</a:t>
            </a:r>
          </a:p>
        </p:txBody>
      </p:sp>
      <p:sp>
        <p:nvSpPr>
          <p:cNvPr id="3" name="Content Placeholder 2"/>
          <p:cNvSpPr>
            <a:spLocks noGrp="1"/>
          </p:cNvSpPr>
          <p:nvPr>
            <p:ph sz="quarter" idx="1"/>
          </p:nvPr>
        </p:nvSpPr>
        <p:spPr/>
        <p:txBody>
          <a:bodyPr>
            <a:normAutofit fontScale="85000" lnSpcReduction="10000"/>
          </a:bodyPr>
          <a:lstStyle/>
          <a:p>
            <a:r>
              <a:rPr lang="en-US" b="1" dirty="0"/>
              <a:t>Mission:  </a:t>
            </a:r>
            <a:r>
              <a:rPr lang="en-US" dirty="0"/>
              <a:t>Contra Costa County is dedicated to providing public services which improve the </a:t>
            </a:r>
            <a:r>
              <a:rPr lang="en-US" i="1" dirty="0"/>
              <a:t>quality of life </a:t>
            </a:r>
            <a:r>
              <a:rPr lang="en-US" dirty="0"/>
              <a:t>of our residents and the </a:t>
            </a:r>
            <a:r>
              <a:rPr lang="en-US" i="1" dirty="0"/>
              <a:t>economic viability of our businesses</a:t>
            </a:r>
            <a:r>
              <a:rPr lang="en-US" dirty="0"/>
              <a:t>.  </a:t>
            </a:r>
          </a:p>
          <a:p>
            <a:endParaRPr lang="en-US" dirty="0"/>
          </a:p>
          <a:p>
            <a:r>
              <a:rPr lang="en-US" b="1" dirty="0"/>
              <a:t>Vision:  </a:t>
            </a:r>
            <a:r>
              <a:rPr lang="en-US" dirty="0"/>
              <a:t>Contra Costa County is recognized as a world-class service organization where </a:t>
            </a:r>
            <a:r>
              <a:rPr lang="en-US" i="1" dirty="0"/>
              <a:t>innovation and partnerships </a:t>
            </a:r>
            <a:r>
              <a:rPr lang="en-US" dirty="0"/>
              <a:t>merge to enable our </a:t>
            </a:r>
            <a:r>
              <a:rPr lang="en-US" i="1" dirty="0"/>
              <a:t>residents to enjoy a safe, healthy, and prosperous life.</a:t>
            </a:r>
          </a:p>
          <a:p>
            <a:endParaRPr lang="en-US" dirty="0"/>
          </a:p>
          <a:p>
            <a:r>
              <a:rPr lang="en-US" b="1" dirty="0"/>
              <a:t>Values:  </a:t>
            </a:r>
            <a:r>
              <a:rPr lang="en-US" dirty="0"/>
              <a:t>Contra Costa County serves people, businesses and communities.  Our organization and each of our employees value clients and communities, partnerships, quality services, accountability, fiscal prudence, and organizational excellence.</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 and Budget Alignment?</a:t>
            </a:r>
          </a:p>
        </p:txBody>
      </p:sp>
      <p:sp>
        <p:nvSpPr>
          <p:cNvPr id="3" name="Content Placeholder 2"/>
          <p:cNvSpPr>
            <a:spLocks noGrp="1"/>
          </p:cNvSpPr>
          <p:nvPr>
            <p:ph sz="quarter" idx="1"/>
          </p:nvPr>
        </p:nvSpPr>
        <p:spPr/>
        <p:txBody>
          <a:bodyPr/>
          <a:lstStyle/>
          <a:p>
            <a:r>
              <a:rPr lang="en-US" dirty="0"/>
              <a:t>The Tao of the Budget Book </a:t>
            </a:r>
          </a:p>
        </p:txBody>
      </p:sp>
      <p:sp>
        <p:nvSpPr>
          <p:cNvPr id="4" name="TextBox 3"/>
          <p:cNvSpPr txBox="1"/>
          <p:nvPr/>
        </p:nvSpPr>
        <p:spPr>
          <a:xfrm>
            <a:off x="1752600" y="2362200"/>
            <a:ext cx="2971800" cy="369332"/>
          </a:xfrm>
          <a:prstGeom prst="rect">
            <a:avLst/>
          </a:prstGeom>
          <a:noFill/>
        </p:spPr>
        <p:txBody>
          <a:bodyPr wrap="square" rtlCol="0">
            <a:spAutoFit/>
          </a:bodyPr>
          <a:lstStyle/>
          <a:p>
            <a:endParaRPr lang="en-US" dirty="0"/>
          </a:p>
        </p:txBody>
      </p:sp>
      <p:sp>
        <p:nvSpPr>
          <p:cNvPr id="5" name="TextBox 4"/>
          <p:cNvSpPr txBox="1"/>
          <p:nvPr/>
        </p:nvSpPr>
        <p:spPr>
          <a:xfrm>
            <a:off x="228600" y="2133600"/>
            <a:ext cx="3505200" cy="923330"/>
          </a:xfrm>
          <a:prstGeom prst="rect">
            <a:avLst/>
          </a:prstGeom>
          <a:noFill/>
        </p:spPr>
        <p:txBody>
          <a:bodyPr wrap="square" rtlCol="0">
            <a:spAutoFit/>
          </a:bodyPr>
          <a:lstStyle/>
          <a:p>
            <a:r>
              <a:rPr lang="en-US" dirty="0"/>
              <a:t>“Cautious and thoughtful fiscal management has placed us on solid economic footing.”</a:t>
            </a:r>
          </a:p>
        </p:txBody>
      </p:sp>
      <p:sp>
        <p:nvSpPr>
          <p:cNvPr id="6" name="TextBox 5"/>
          <p:cNvSpPr txBox="1"/>
          <p:nvPr/>
        </p:nvSpPr>
        <p:spPr>
          <a:xfrm>
            <a:off x="1981200" y="3200400"/>
            <a:ext cx="2743200" cy="1200329"/>
          </a:xfrm>
          <a:prstGeom prst="rect">
            <a:avLst/>
          </a:prstGeom>
          <a:noFill/>
        </p:spPr>
        <p:txBody>
          <a:bodyPr wrap="square" rtlCol="0">
            <a:spAutoFit/>
          </a:bodyPr>
          <a:lstStyle/>
          <a:p>
            <a:r>
              <a:rPr lang="en-US" dirty="0"/>
              <a:t>“We have made prudent fiscal choices, lived within our means, and continue to plan ahead.”</a:t>
            </a:r>
          </a:p>
        </p:txBody>
      </p:sp>
      <p:sp>
        <p:nvSpPr>
          <p:cNvPr id="7" name="TextBox 6"/>
          <p:cNvSpPr txBox="1"/>
          <p:nvPr/>
        </p:nvSpPr>
        <p:spPr>
          <a:xfrm>
            <a:off x="304800" y="4648200"/>
            <a:ext cx="3352800" cy="1200329"/>
          </a:xfrm>
          <a:prstGeom prst="rect">
            <a:avLst/>
          </a:prstGeom>
          <a:noFill/>
        </p:spPr>
        <p:txBody>
          <a:bodyPr wrap="square" rtlCol="0">
            <a:spAutoFit/>
          </a:bodyPr>
          <a:lstStyle/>
          <a:p>
            <a:r>
              <a:rPr lang="en-US" dirty="0"/>
              <a:t>“In spite of this uncertainty, our goal is to continue to be fiscally conservative and avoid future fiscal ups and downs.”</a:t>
            </a:r>
          </a:p>
        </p:txBody>
      </p:sp>
      <p:sp>
        <p:nvSpPr>
          <p:cNvPr id="8" name="TextBox 7"/>
          <p:cNvSpPr txBox="1"/>
          <p:nvPr/>
        </p:nvSpPr>
        <p:spPr>
          <a:xfrm>
            <a:off x="5105400" y="2057400"/>
            <a:ext cx="3429000" cy="2862322"/>
          </a:xfrm>
          <a:prstGeom prst="rect">
            <a:avLst/>
          </a:prstGeom>
          <a:noFill/>
        </p:spPr>
        <p:txBody>
          <a:bodyPr wrap="square" rtlCol="0">
            <a:spAutoFit/>
          </a:bodyPr>
          <a:lstStyle/>
          <a:p>
            <a:r>
              <a:rPr lang="en-US" dirty="0"/>
              <a:t>“The economy in Contra Costa County … continues to improve; however, it would be inaccurate to say that we have fully recovered, and we will need to be cautious to insure that we do not return to a period during which we failed to balance our needs with our limited resources.”</a:t>
            </a:r>
          </a:p>
        </p:txBody>
      </p:sp>
      <p:sp>
        <p:nvSpPr>
          <p:cNvPr id="9" name="TextBox 8"/>
          <p:cNvSpPr txBox="1"/>
          <p:nvPr/>
        </p:nvSpPr>
        <p:spPr>
          <a:xfrm>
            <a:off x="3886200" y="5029200"/>
            <a:ext cx="4267200" cy="1200329"/>
          </a:xfrm>
          <a:prstGeom prst="rect">
            <a:avLst/>
          </a:prstGeom>
          <a:noFill/>
        </p:spPr>
        <p:txBody>
          <a:bodyPr wrap="square" rtlCol="0">
            <a:spAutoFit/>
          </a:bodyPr>
          <a:lstStyle/>
          <a:p>
            <a:r>
              <a:rPr lang="en-US" dirty="0"/>
              <a:t>“Our strategy over the last several years has been to harness our organizational discipline and innovation to reduce our spending and continue our Mission.”</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2618</TotalTime>
  <Words>5926</Words>
  <Application>Microsoft Macintosh PowerPoint</Application>
  <PresentationFormat>On-screen Show (4:3)</PresentationFormat>
  <Paragraphs>651</Paragraphs>
  <Slides>47</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Calibri</vt:lpstr>
      <vt:lpstr>Georgia</vt:lpstr>
      <vt:lpstr>Wingdings</vt:lpstr>
      <vt:lpstr>Wingdings 2</vt:lpstr>
      <vt:lpstr>Civic</vt:lpstr>
      <vt:lpstr>Moving Towards A Transparent &amp; Just Budget in Contra Costa County</vt:lpstr>
      <vt:lpstr>About the Budget Justice Coalition</vt:lpstr>
      <vt:lpstr>What We Will Cover Today</vt:lpstr>
      <vt:lpstr>Overview  of Counties</vt:lpstr>
      <vt:lpstr>It’s Not Easy Being A County!</vt:lpstr>
      <vt:lpstr>Budget &amp; County Responsibilities</vt:lpstr>
      <vt:lpstr>Typical County Services</vt:lpstr>
      <vt:lpstr>Mission, Vision, Values</vt:lpstr>
      <vt:lpstr>Mission and Budget Alignment?</vt:lpstr>
      <vt:lpstr>The Budget Process</vt:lpstr>
      <vt:lpstr>Roles in Budget Process</vt:lpstr>
      <vt:lpstr>Contra Costa Budget Cycle &amp; Opportunities</vt:lpstr>
      <vt:lpstr>Key Components of the Budget Book</vt:lpstr>
      <vt:lpstr>Key Budget Terms</vt:lpstr>
      <vt:lpstr>Typical County Budget</vt:lpstr>
      <vt:lpstr>Contra  Costa County Budget 2017-18</vt:lpstr>
      <vt:lpstr>General Fund Budget</vt:lpstr>
      <vt:lpstr>Sample Department Page from Budget Book</vt:lpstr>
      <vt:lpstr>A Look at One Department</vt:lpstr>
      <vt:lpstr>General Fund Positions</vt:lpstr>
      <vt:lpstr>County Local Revenue Sources</vt:lpstr>
      <vt:lpstr>Other Potential Funding</vt:lpstr>
      <vt:lpstr>BREAK!  Budgeting Choices &amp; Values</vt:lpstr>
      <vt:lpstr>CCC Budget Values/Priorities</vt:lpstr>
      <vt:lpstr>CCC Budget Choices</vt:lpstr>
      <vt:lpstr>Positive County Outcomes 2017-18</vt:lpstr>
      <vt:lpstr>County Stated Reasons for Concern</vt:lpstr>
      <vt:lpstr>Alameda County: Values-Based Budgeting</vt:lpstr>
      <vt:lpstr>Alameda County: Human Impact Budget</vt:lpstr>
      <vt:lpstr>Alameda County: Eden Area Livability Initiative</vt:lpstr>
      <vt:lpstr>   Yolo County 2016-2019 Strategic Plan:  Values-Based Budgeting</vt:lpstr>
      <vt:lpstr>Fund Priorities Aligned to Plan</vt:lpstr>
      <vt:lpstr>Yolo County Strategic Budgeting</vt:lpstr>
      <vt:lpstr>Yolo County Response to Community</vt:lpstr>
      <vt:lpstr>Yolo County Budget Alignment to Plan</vt:lpstr>
      <vt:lpstr>Priority-Based Budgeting in Boulder</vt:lpstr>
      <vt:lpstr>Step 1: Process To Identify Results</vt:lpstr>
      <vt:lpstr>Step 2: Develop Desired Results</vt:lpstr>
      <vt:lpstr>Step 3:  Test Results</vt:lpstr>
      <vt:lpstr>City to Community Process: Inclusive &amp; Socially Thriving Community </vt:lpstr>
      <vt:lpstr>Step 4:  Build into Budget</vt:lpstr>
      <vt:lpstr>Priority-Based Budgeting in Placer County</vt:lpstr>
      <vt:lpstr>Priority-Based Budgeting…</vt:lpstr>
      <vt:lpstr>Placer County Coordinating Council</vt:lpstr>
      <vt:lpstr>Priority-Based Budgeting in Placer County</vt:lpstr>
      <vt:lpstr>Placer County Next Steps</vt:lpstr>
      <vt:lpstr>Next Steps:  March 27, 1-5</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Transparent &amp; Just Budget in Contra Costa County</dc:title>
  <dc:creator>Seth</dc:creator>
  <cp:lastModifiedBy>Dan Geiger</cp:lastModifiedBy>
  <cp:revision>385</cp:revision>
  <dcterms:created xsi:type="dcterms:W3CDTF">2018-02-12T21:33:25Z</dcterms:created>
  <dcterms:modified xsi:type="dcterms:W3CDTF">2018-04-05T21:37:25Z</dcterms:modified>
</cp:coreProperties>
</file>